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ppt/tags/tag46.xml" ContentType="application/vnd.openxmlformats-officedocument.presentationml.tags+xml"/>
  <Override PartName="/ppt/notesSlides/notesSlide31.xml" ContentType="application/vnd.openxmlformats-officedocument.presentationml.notesSlide+xml"/>
  <Override PartName="/ppt/tags/tag47.xml" ContentType="application/vnd.openxmlformats-officedocument.presentationml.tags+xml"/>
  <Override PartName="/ppt/notesSlides/notesSlide32.xml" ContentType="application/vnd.openxmlformats-officedocument.presentationml.notesSlide+xml"/>
  <Override PartName="/ppt/tags/tag48.xml" ContentType="application/vnd.openxmlformats-officedocument.presentationml.tags+xml"/>
  <Override PartName="/ppt/notesSlides/notesSlide33.xml" ContentType="application/vnd.openxmlformats-officedocument.presentationml.notesSlide+xml"/>
  <Override PartName="/ppt/tags/tag49.xml" ContentType="application/vnd.openxmlformats-officedocument.presentationml.tags+xml"/>
  <Override PartName="/ppt/notesSlides/notesSlide34.xml" ContentType="application/vnd.openxmlformats-officedocument.presentationml.notesSlide+xml"/>
  <Override PartName="/ppt/tags/tag50.xml" ContentType="application/vnd.openxmlformats-officedocument.presentationml.tags+xml"/>
  <Override PartName="/ppt/notesSlides/notesSlide35.xml" ContentType="application/vnd.openxmlformats-officedocument.presentationml.notesSlide+xml"/>
  <Override PartName="/ppt/tags/tag51.xml" ContentType="application/vnd.openxmlformats-officedocument.presentationml.tags+xml"/>
  <Override PartName="/ppt/notesSlides/notesSlide36.xml" ContentType="application/vnd.openxmlformats-officedocument.presentationml.notesSlide+xml"/>
  <Override PartName="/ppt/tags/tag52.xml" ContentType="application/vnd.openxmlformats-officedocument.presentationml.tags+xml"/>
  <Override PartName="/ppt/notesSlides/notesSlide37.xml" ContentType="application/vnd.openxmlformats-officedocument.presentationml.notesSlide+xml"/>
  <Override PartName="/ppt/tags/tag53.xml" ContentType="application/vnd.openxmlformats-officedocument.presentationml.tags+xml"/>
  <Override PartName="/ppt/notesSlides/notesSlide38.xml" ContentType="application/vnd.openxmlformats-officedocument.presentationml.notesSlide+xml"/>
  <Override PartName="/ppt/tags/tag54.xml" ContentType="application/vnd.openxmlformats-officedocument.presentationml.tags+xml"/>
  <Override PartName="/ppt/notesSlides/notesSlide39.xml" ContentType="application/vnd.openxmlformats-officedocument.presentationml.notesSlide+xml"/>
  <Override PartName="/ppt/tags/tag55.xml" ContentType="application/vnd.openxmlformats-officedocument.presentationml.tags+xml"/>
  <Override PartName="/ppt/notesSlides/notesSlide40.xml" ContentType="application/vnd.openxmlformats-officedocument.presentationml.notesSlide+xml"/>
  <Override PartName="/ppt/tags/tag56.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43"/>
  </p:notesMasterIdLst>
  <p:handoutMasterIdLst>
    <p:handoutMasterId r:id="rId44"/>
  </p:handoutMasterIdLst>
  <p:sldIdLst>
    <p:sldId id="285"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 id="324" r:id="rId41"/>
    <p:sldId id="325" r:id="rId42"/>
  </p:sldIdLst>
  <p:sldSz cx="18288000" cy="10287000"/>
  <p:notesSz cx="7772400" cy="10058400"/>
  <p:custDataLst>
    <p:tags r:id="rId45"/>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4" orient="horz" pos="3376" userDrawn="1">
          <p15:clr>
            <a:srgbClr val="A4A3A4"/>
          </p15:clr>
        </p15:guide>
        <p15:guide id="6" pos="5760">
          <p15:clr>
            <a:srgbClr val="A4A3A4"/>
          </p15:clr>
        </p15:guide>
      </p15:sldGuideLst>
    </p:ext>
    <p:ext uri="{2D200454-40CA-4A62-9FC3-DE9A4176ACB9}">
      <p15:notesGuideLst xmlns:p15="http://schemas.microsoft.com/office/powerpoint/2012/main">
        <p15:guide id="1" orient="horz" pos="2923">
          <p15:clr>
            <a:srgbClr val="A4A3A4"/>
          </p15:clr>
        </p15:guide>
        <p15:guide id="2" orient="horz" pos="283">
          <p15:clr>
            <a:srgbClr val="A4A3A4"/>
          </p15:clr>
        </p15:guide>
        <p15:guide id="3" pos="244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634"/>
    <a:srgbClr val="D1350F"/>
    <a:srgbClr val="FFFFFF"/>
    <a:srgbClr val="FDE8E3"/>
    <a:srgbClr val="572B16"/>
    <a:srgbClr val="A6A6A6"/>
    <a:srgbClr val="E0E2E1"/>
    <a:srgbClr val="D8E1E6"/>
    <a:srgbClr val="5A869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14" autoAdjust="0"/>
    <p:restoredTop sz="73187" autoAdjust="0"/>
  </p:normalViewPr>
  <p:slideViewPr>
    <p:cSldViewPr showGuides="1">
      <p:cViewPr varScale="1">
        <p:scale>
          <a:sx n="33" d="100"/>
          <a:sy n="33" d="100"/>
        </p:scale>
        <p:origin x="1590" y="54"/>
      </p:cViewPr>
      <p:guideLst>
        <p:guide orient="horz" pos="3376"/>
        <p:guide pos="5760"/>
      </p:guideLst>
    </p:cSldViewPr>
  </p:slideViewPr>
  <p:outlineViewPr>
    <p:cViewPr>
      <p:scale>
        <a:sx n="33" d="100"/>
        <a:sy n="33" d="100"/>
      </p:scale>
      <p:origin x="0" y="-2316"/>
    </p:cViewPr>
  </p:outlineViewPr>
  <p:notesTextViewPr>
    <p:cViewPr>
      <p:scale>
        <a:sx n="100" d="100"/>
        <a:sy n="100" d="100"/>
      </p:scale>
      <p:origin x="0" y="0"/>
    </p:cViewPr>
  </p:notesTextViewPr>
  <p:sorterViewPr>
    <p:cViewPr>
      <p:scale>
        <a:sx n="66" d="100"/>
        <a:sy n="66" d="100"/>
      </p:scale>
      <p:origin x="0" y="0"/>
    </p:cViewPr>
  </p:sorterViewPr>
  <p:notesViewPr>
    <p:cSldViewPr showGuides="1">
      <p:cViewPr>
        <p:scale>
          <a:sx n="100" d="100"/>
          <a:sy n="100" d="100"/>
        </p:scale>
        <p:origin x="1518" y="-1662"/>
      </p:cViewPr>
      <p:guideLst>
        <p:guide orient="horz" pos="2923"/>
        <p:guide orient="horz" pos="283"/>
        <p:guide pos="244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latin typeface="Oracle Sans" panose="020B0503020204020204" pitchFamily="34" charset="0"/>
              </a:rPr>
              <a:pPr>
                <a:defRPr/>
              </a:pPr>
              <a:t>‹#›</a:t>
            </a:fld>
            <a:endParaRPr lang="en-US" dirty="0">
              <a:latin typeface="Oracle Sans" panose="020B0503020204020204" pitchFamily="34" charset="0"/>
            </a:endParaRPr>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457200" y="457200"/>
            <a:ext cx="6858000" cy="3859213"/>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457200" y="4617720"/>
            <a:ext cx="6858000" cy="521208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457200" y="9555480"/>
            <a:ext cx="6858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Oracle Sans" panose="020B0503020204020204" pitchFamily="34" charset="0"/>
                <a:cs typeface="Oracle Sans" panose="020B0503020204020204" pitchFamily="34" charset="0"/>
              </a:defRPr>
            </a:lvl1pPr>
          </a:lstStyle>
          <a:p>
            <a:pPr>
              <a:defRPr/>
            </a:pPr>
            <a:r>
              <a:rPr lang="en-US"/>
              <a:t>Oracle Database 19c: PL/SQL Workshop   11 - &lt;#&gt;</a:t>
            </a:r>
            <a:endParaRPr lang="en-US" dirty="0"/>
          </a:p>
        </p:txBody>
      </p:sp>
      <p:sp>
        <p:nvSpPr>
          <p:cNvPr id="4108" name="NotesMaster_TextBoxGuide"/>
          <p:cNvSpPr>
            <a:spLocks noChangeShapeType="1"/>
          </p:cNvSpPr>
          <p:nvPr/>
        </p:nvSpPr>
        <p:spPr bwMode="auto">
          <a:xfrm>
            <a:off x="457200" y="9464675"/>
            <a:ext cx="6858000" cy="0"/>
          </a:xfrm>
          <a:prstGeom prst="line">
            <a:avLst/>
          </a:prstGeom>
          <a:noFill/>
          <a:ln w="9525">
            <a:noFill/>
            <a:prstDash val="sysDot"/>
            <a:round/>
            <a:headEnd/>
            <a:tailEnd/>
          </a:ln>
          <a:effectLst/>
        </p:spPr>
        <p:txBody>
          <a:bodyPr wrap="none" anchor="ctr"/>
          <a:lstStyle/>
          <a:p>
            <a:pPr algn="ctr">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hdr="0" dt="0"/>
  <p:notesStyle>
    <a:lvl1pPr algn="l" defTabSz="914361" rtl="0" eaLnBrk="0" fontAlgn="base" hangingPunct="0">
      <a:lnSpc>
        <a:spcPct val="110000"/>
      </a:lnSpc>
      <a:spcBef>
        <a:spcPts val="800"/>
      </a:spcBef>
      <a:spcAft>
        <a:spcPct val="0"/>
      </a:spcAft>
      <a:buSzPct val="100000"/>
      <a:buFont typeface="Arial" charset="0"/>
      <a:defRPr sz="1200" b="1" kern="1200">
        <a:solidFill>
          <a:schemeClr val="tx1"/>
        </a:solidFill>
        <a:latin typeface="Oracle Sans" panose="020B0503020204020204" pitchFamily="34" charset="0"/>
        <a:ea typeface="+mn-ea"/>
        <a:cs typeface="Oracle Sans" panose="020B0503020204020204" pitchFamily="34" charset="0"/>
      </a:defRPr>
    </a:lvl1pPr>
    <a:lvl2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Oracle Sans" panose="020B0503020204020204" pitchFamily="34" charset="0"/>
        <a:ea typeface="+mn-ea"/>
        <a:cs typeface="Oracle Sans" panose="020B0503020204020204" pitchFamily="34" charset="0"/>
      </a:defRPr>
    </a:lvl2pPr>
    <a:lvl3pPr marL="688975"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3pPr>
    <a:lvl4pPr marL="1027113"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4pPr>
    <a:lvl5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Courier New" pitchFamily="49" charset="0"/>
        <a:ea typeface="+mn-ea"/>
        <a:cs typeface="+mn-cs"/>
      </a:defRPr>
    </a:lvl5pPr>
    <a:lvl6pPr marL="4571810" algn="l" defTabSz="1828724" rtl="0" eaLnBrk="1" latinLnBrk="0" hangingPunct="1">
      <a:defRPr sz="2400" kern="1200">
        <a:solidFill>
          <a:schemeClr val="tx1"/>
        </a:solidFill>
        <a:latin typeface="+mn-lt"/>
        <a:ea typeface="+mn-ea"/>
        <a:cs typeface="+mn-cs"/>
      </a:defRPr>
    </a:lvl6pPr>
    <a:lvl7pPr marL="5486171" algn="l" defTabSz="1828724" rtl="0" eaLnBrk="1" latinLnBrk="0" hangingPunct="1">
      <a:defRPr sz="2400" kern="1200">
        <a:solidFill>
          <a:schemeClr val="tx1"/>
        </a:solidFill>
        <a:latin typeface="+mn-lt"/>
        <a:ea typeface="+mn-ea"/>
        <a:cs typeface="+mn-cs"/>
      </a:defRPr>
    </a:lvl7pPr>
    <a:lvl8pPr marL="6400533" algn="l" defTabSz="1828724" rtl="0" eaLnBrk="1" latinLnBrk="0" hangingPunct="1">
      <a:defRPr sz="2400" kern="1200">
        <a:solidFill>
          <a:schemeClr val="tx1"/>
        </a:solidFill>
        <a:latin typeface="+mn-lt"/>
        <a:ea typeface="+mn-ea"/>
        <a:cs typeface="+mn-cs"/>
      </a:defRPr>
    </a:lvl8pPr>
    <a:lvl9pPr marL="7314896" algn="l" defTabSz="1828724"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61DE-808F-4F1A-9C72-44265B99E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6C877-2B4A-4699-9F27-481C3334AA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4155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t>Oracle Database 19c: PL/SQL Workshop   11 - </a:t>
            </a:r>
            <a:fld id="{21CAFC24-CB97-48CF-AF63-5B2EADB367B2}" type="slidenum">
              <a:rPr lang="en-US" smtClean="0"/>
              <a:pPr/>
              <a:t>10</a:t>
            </a:fld>
            <a:endParaRPr lang="en-US" dirty="0"/>
          </a:p>
        </p:txBody>
      </p:sp>
      <p:sp>
        <p:nvSpPr>
          <p:cNvPr id="5" name="Slide Image Placeholder 4">
            <a:extLst>
              <a:ext uri="{FF2B5EF4-FFF2-40B4-BE49-F238E27FC236}">
                <a16:creationId xmlns:a16="http://schemas.microsoft.com/office/drawing/2014/main" id="{70BF94AA-3EAC-4B0E-8F3F-D8D3E5E41243}"/>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BB60562D-41A3-44D6-813E-42E38FAA057E}"/>
              </a:ext>
            </a:extLst>
          </p:cNvPr>
          <p:cNvSpPr>
            <a:spLocks noGrp="1"/>
          </p:cNvSpPr>
          <p:nvPr>
            <p:ph type="body" idx="1"/>
          </p:nvPr>
        </p:nvSpPr>
        <p:spPr/>
        <p:txBody>
          <a:bodyPr/>
          <a:lstStyle/>
          <a:p>
            <a:pPr lvl="1"/>
            <a:r>
              <a:rPr lang="en-US" dirty="0"/>
              <a:t>Alice started the task of creating two procedures – </a:t>
            </a:r>
            <a:r>
              <a:rPr lang="en-US" dirty="0" err="1">
                <a:latin typeface="Courier New" pitchFamily="49" charset="0"/>
                <a:cs typeface="Courier New" pitchFamily="49" charset="0"/>
              </a:rPr>
              <a:t>raise_sal</a:t>
            </a:r>
            <a:r>
              <a:rPr lang="en-US" dirty="0"/>
              <a:t> and </a:t>
            </a:r>
            <a:r>
              <a:rPr lang="en-US" dirty="0">
                <a:latin typeface="Courier New" pitchFamily="49" charset="0"/>
                <a:cs typeface="Courier New" pitchFamily="49" charset="0"/>
              </a:rPr>
              <a:t>promotion</a:t>
            </a:r>
            <a:r>
              <a:rPr lang="en-US" dirty="0"/>
              <a:t>. Let us first understand how to write procedures and then discuss how can we use them to solve this problem.</a:t>
            </a:r>
          </a:p>
        </p:txBody>
      </p:sp>
    </p:spTree>
    <p:extLst>
      <p:ext uri="{BB962C8B-B14F-4D97-AF65-F5344CB8AC3E}">
        <p14:creationId xmlns:p14="http://schemas.microsoft.com/office/powerpoint/2010/main" val="2904727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5"/>
          <p:cNvSpPr>
            <a:spLocks noGrp="1" noChangeArrowheads="1"/>
          </p:cNvSpPr>
          <p:nvPr>
            <p:ph type="body" idx="1"/>
          </p:nvPr>
        </p:nvSpPr>
        <p:spPr/>
        <p:txBody>
          <a:bodyPr/>
          <a:lstStyle/>
          <a:p>
            <a:pPr lvl="1"/>
            <a:r>
              <a:rPr lang="en-US" altLang="en-US" dirty="0"/>
              <a:t>A procedure is a named PL/SQL block that can accept parameters (sometimes referred to as arguments). Generally, you use a procedure to perform an action. It has a header, a declaration section, an executable section, and an optional exception-handling section. A procedure is invoked by using the procedure name in the execution section of another PL/SQL block.</a:t>
            </a:r>
          </a:p>
          <a:p>
            <a:pPr lvl="1"/>
            <a:r>
              <a:rPr lang="en-US" altLang="en-US" dirty="0"/>
              <a:t>A procedure is compiled and stored in the database as a schema object. </a:t>
            </a:r>
          </a:p>
          <a:p>
            <a:pPr lvl="1"/>
            <a:r>
              <a:rPr lang="en-US" altLang="en-US" dirty="0"/>
              <a:t>Procedures promote reusability and maintainability. When validated, they can be used in any number of applications. </a:t>
            </a:r>
          </a:p>
        </p:txBody>
      </p:sp>
      <p:sp>
        <p:nvSpPr>
          <p:cNvPr id="9" name="Footer Placeholder 8"/>
          <p:cNvSpPr>
            <a:spLocks noGrp="1"/>
          </p:cNvSpPr>
          <p:nvPr>
            <p:ph type="ftr" sz="quarter" idx="10"/>
          </p:nvPr>
        </p:nvSpPr>
        <p:spPr/>
        <p:txBody>
          <a:bodyPr/>
          <a:lstStyle/>
          <a:p>
            <a:r>
              <a:rPr lang="en-US"/>
              <a:t>Oracle Database 19c: PL/SQL Workshop   11 - </a:t>
            </a:r>
            <a:fld id="{E0C0241A-3136-4B61-B10F-AE8561FB0ABE}" type="slidenum">
              <a:rPr lang="en-US" smtClean="0"/>
              <a:pPr/>
              <a:t>11</a:t>
            </a:fld>
            <a:endParaRPr lang="en-US" dirty="0"/>
          </a:p>
        </p:txBody>
      </p:sp>
      <p:sp>
        <p:nvSpPr>
          <p:cNvPr id="4" name="Slide Image Placeholder 3">
            <a:extLst>
              <a:ext uri="{FF2B5EF4-FFF2-40B4-BE49-F238E27FC236}">
                <a16:creationId xmlns:a16="http://schemas.microsoft.com/office/drawing/2014/main" id="{25E11FB7-66C8-4202-AAD8-6044C1C5EF71}"/>
              </a:ext>
            </a:extLst>
          </p:cNvPr>
          <p:cNvSpPr>
            <a:spLocks noGrp="1" noRot="1" noChangeAspect="1"/>
          </p:cNvSpPr>
          <p:nvPr>
            <p:ph type="sldImg"/>
          </p:nvPr>
        </p:nvSpPr>
        <p:spPr/>
      </p:sp>
    </p:spTree>
    <p:extLst>
      <p:ext uri="{BB962C8B-B14F-4D97-AF65-F5344CB8AC3E}">
        <p14:creationId xmlns:p14="http://schemas.microsoft.com/office/powerpoint/2010/main" val="13248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B053187A-8477-4C4B-B121-86982B59D7D5}" type="slidenum">
              <a:rPr lang="en-US" smtClean="0"/>
              <a:pPr/>
              <a:t>12</a:t>
            </a:fld>
            <a:endParaRPr lang="en-US" dirty="0"/>
          </a:p>
        </p:txBody>
      </p:sp>
      <p:sp>
        <p:nvSpPr>
          <p:cNvPr id="3" name="Slide Image Placeholder 2">
            <a:extLst>
              <a:ext uri="{FF2B5EF4-FFF2-40B4-BE49-F238E27FC236}">
                <a16:creationId xmlns:a16="http://schemas.microsoft.com/office/drawing/2014/main" id="{B67B7E53-E4CB-4AE5-98E1-4B085EC16B11}"/>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4DC96273-2330-4511-9E23-AA0B98876377}"/>
              </a:ext>
            </a:extLst>
          </p:cNvPr>
          <p:cNvSpPr>
            <a:spLocks noGrp="1"/>
          </p:cNvSpPr>
          <p:nvPr>
            <p:ph type="body" idx="1"/>
          </p:nvPr>
        </p:nvSpPr>
        <p:spPr/>
        <p:txBody>
          <a:bodyPr/>
          <a:lstStyle/>
          <a:p>
            <a:pPr lvl="1">
              <a:spcBef>
                <a:spcPts val="100"/>
              </a:spcBef>
            </a:pPr>
            <a:r>
              <a:rPr lang="en-US" altLang="en-US" dirty="0"/>
              <a:t>To develop a procedure by using a tool such as SQL Developer, perform the following steps: </a:t>
            </a:r>
          </a:p>
          <a:p>
            <a:pPr lvl="2">
              <a:spcBef>
                <a:spcPts val="100"/>
              </a:spcBef>
              <a:buNone/>
            </a:pPr>
            <a:r>
              <a:rPr lang="en-US" altLang="en-US" dirty="0"/>
              <a:t>1.	Create the procedure using SQL Developer or SQL Plus. </a:t>
            </a:r>
          </a:p>
          <a:p>
            <a:pPr lvl="2">
              <a:spcBef>
                <a:spcPts val="100"/>
              </a:spcBef>
              <a:buNone/>
            </a:pPr>
            <a:r>
              <a:rPr lang="en-US" altLang="en-US" dirty="0"/>
              <a:t>2.	Compile the procedure. The procedure is created in the database  on compilation. The </a:t>
            </a:r>
            <a:r>
              <a:rPr lang="en-US" altLang="en-US" dirty="0">
                <a:latin typeface="Courier New" pitchFamily="49" charset="0"/>
              </a:rPr>
              <a:t>CREATE PROCEDURE</a:t>
            </a:r>
            <a:r>
              <a:rPr lang="en-US" altLang="en-US" dirty="0"/>
              <a:t> statement creates and stores the source code and the compiled </a:t>
            </a:r>
            <a:r>
              <a:rPr lang="en-US" altLang="en-US" i="1" dirty="0"/>
              <a:t>m-code</a:t>
            </a:r>
            <a:r>
              <a:rPr lang="en-US" altLang="en-US" dirty="0"/>
              <a:t> in the database. The compilation process can be GUI based as in SQL Developer or as in case of command line interface such as SQL Plus ,you can compile the procedure like any other command.</a:t>
            </a:r>
          </a:p>
          <a:p>
            <a:pPr lvl="2">
              <a:spcBef>
                <a:spcPts val="100"/>
              </a:spcBef>
              <a:buNone/>
            </a:pPr>
            <a:r>
              <a:rPr lang="en-US" altLang="en-US" dirty="0"/>
              <a:t>3.	If compilation errors exist, then the </a:t>
            </a:r>
            <a:r>
              <a:rPr lang="en-US" altLang="en-US" i="1" dirty="0"/>
              <a:t>m-code</a:t>
            </a:r>
            <a:r>
              <a:rPr lang="en-US" altLang="en-US" dirty="0"/>
              <a:t> is not generated and you must edit the source code to make corrections. You cannot invoke a procedure that contains compilation errors. You can view the compilation errors in Compiler log of the SQL Developer, SQL*Plus when you compile the code.</a:t>
            </a:r>
          </a:p>
          <a:p>
            <a:pPr lvl="2">
              <a:spcBef>
                <a:spcPts val="100"/>
              </a:spcBef>
              <a:buNone/>
            </a:pPr>
            <a:r>
              <a:rPr lang="en-US" altLang="en-US" dirty="0"/>
              <a:t>4.	After successful compilation, execute the procedure to perform the desired action. You can run the procedure using SQL Developer GUI or use the </a:t>
            </a:r>
            <a:r>
              <a:rPr lang="en-US" altLang="en-US" dirty="0">
                <a:latin typeface="Courier New" pitchFamily="49" charset="0"/>
              </a:rPr>
              <a:t>EXECUTE</a:t>
            </a:r>
            <a:r>
              <a:rPr lang="en-US" altLang="en-US" dirty="0"/>
              <a:t> command in SQL*Plus.</a:t>
            </a:r>
          </a:p>
          <a:p>
            <a:endParaRPr lang="en-US" dirty="0"/>
          </a:p>
        </p:txBody>
      </p:sp>
    </p:spTree>
    <p:extLst>
      <p:ext uri="{BB962C8B-B14F-4D97-AF65-F5344CB8AC3E}">
        <p14:creationId xmlns:p14="http://schemas.microsoft.com/office/powerpoint/2010/main" val="3514978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F42278F7-FF24-47FF-9B0A-FBC2A3440B82}" type="slidenum">
              <a:rPr lang="en-US" smtClean="0"/>
              <a:pPr/>
              <a:t>13</a:t>
            </a:fld>
            <a:endParaRPr lang="en-US" dirty="0"/>
          </a:p>
        </p:txBody>
      </p:sp>
      <p:sp>
        <p:nvSpPr>
          <p:cNvPr id="3" name="Slide Image Placeholder 2">
            <a:extLst>
              <a:ext uri="{FF2B5EF4-FFF2-40B4-BE49-F238E27FC236}">
                <a16:creationId xmlns:a16="http://schemas.microsoft.com/office/drawing/2014/main" id="{02AFDCA9-0497-4ECB-A4EB-606DA38AAF86}"/>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6DDCE3AA-6504-464A-8965-B0FC1871F611}"/>
              </a:ext>
            </a:extLst>
          </p:cNvPr>
          <p:cNvSpPr>
            <a:spLocks noGrp="1"/>
          </p:cNvSpPr>
          <p:nvPr>
            <p:ph type="body" idx="1"/>
          </p:nvPr>
        </p:nvSpPr>
        <p:spPr/>
        <p:txBody>
          <a:bodyPr/>
          <a:lstStyle/>
          <a:p>
            <a:pPr lvl="1"/>
            <a:r>
              <a:rPr lang="en-US" altLang="en-US" dirty="0"/>
              <a:t>You can use the </a:t>
            </a:r>
            <a:r>
              <a:rPr lang="en-US" altLang="en-US" dirty="0">
                <a:latin typeface="Courier New" pitchFamily="49" charset="0"/>
              </a:rPr>
              <a:t>CREATE PROCEDURE</a:t>
            </a:r>
            <a:r>
              <a:rPr lang="en-US" altLang="en-US" dirty="0"/>
              <a:t> SQL statement to create stand-alone procedures that are stored in an Oracle database. A procedure performs a specific action. You specify the name of the procedure, its parameters, its local variables, and the </a:t>
            </a:r>
            <a:r>
              <a:rPr lang="en-US" altLang="en-US" dirty="0">
                <a:latin typeface="Courier New" pitchFamily="49" charset="0"/>
              </a:rPr>
              <a:t>BEGIN-END</a:t>
            </a:r>
            <a:r>
              <a:rPr lang="en-US" altLang="en-US" dirty="0"/>
              <a:t> block that contains its code and handles any exceptions. </a:t>
            </a:r>
          </a:p>
          <a:p>
            <a:pPr lvl="2"/>
            <a:r>
              <a:rPr lang="en-US" altLang="en-US" dirty="0"/>
              <a:t>Procedures start with </a:t>
            </a:r>
            <a:r>
              <a:rPr lang="en-US" altLang="en-US" dirty="0">
                <a:latin typeface="Courier New" pitchFamily="49" charset="0"/>
              </a:rPr>
              <a:t>BEGIN</a:t>
            </a:r>
            <a:r>
              <a:rPr lang="en-US" altLang="en-US" dirty="0"/>
              <a:t>, optionally preceded by the declaration of local variables and end with either </a:t>
            </a:r>
            <a:r>
              <a:rPr lang="en-US" altLang="en-US" dirty="0">
                <a:latin typeface="Courier New" pitchFamily="49" charset="0"/>
              </a:rPr>
              <a:t>END</a:t>
            </a:r>
            <a:r>
              <a:rPr lang="en-US" altLang="en-US" dirty="0"/>
              <a:t> or </a:t>
            </a:r>
            <a:r>
              <a:rPr lang="en-US" altLang="en-US" dirty="0">
                <a:latin typeface="Courier New" pitchFamily="49" charset="0"/>
                <a:cs typeface="Courier New" pitchFamily="49" charset="0"/>
              </a:rPr>
              <a:t>END </a:t>
            </a:r>
            <a:r>
              <a:rPr lang="en-US" altLang="en-US" i="1" dirty="0" err="1">
                <a:latin typeface="Courier New" pitchFamily="49" charset="0"/>
                <a:cs typeface="Courier New" pitchFamily="49" charset="0"/>
              </a:rPr>
              <a:t>procedure_name</a:t>
            </a:r>
            <a:r>
              <a:rPr lang="en-US" altLang="en-US" dirty="0"/>
              <a:t>.</a:t>
            </a:r>
          </a:p>
          <a:p>
            <a:pPr lvl="2"/>
            <a:r>
              <a:rPr lang="en-US" altLang="en-US" dirty="0"/>
              <a:t>The </a:t>
            </a:r>
            <a:r>
              <a:rPr lang="en-US" altLang="en-US" dirty="0">
                <a:latin typeface="Courier New" pitchFamily="49" charset="0"/>
              </a:rPr>
              <a:t>REPLACE</a:t>
            </a:r>
            <a:r>
              <a:rPr lang="en-US" altLang="en-US" dirty="0"/>
              <a:t> option indicates that if the procedure exists, it is dropped and replaced with the new version created by the statement. The </a:t>
            </a:r>
            <a:r>
              <a:rPr lang="en-US" altLang="en-US" dirty="0">
                <a:latin typeface="Courier New" pitchFamily="49" charset="0"/>
              </a:rPr>
              <a:t>REPLACE</a:t>
            </a:r>
            <a:r>
              <a:rPr lang="en-US" altLang="en-US" dirty="0"/>
              <a:t> option doesn’t drop any of the privileges associated with the procedure. </a:t>
            </a:r>
          </a:p>
          <a:p>
            <a:pPr lvl="1"/>
            <a:r>
              <a:rPr lang="en-US" altLang="en-US" b="1" dirty="0"/>
              <a:t>Other Syntactic Elements</a:t>
            </a:r>
          </a:p>
          <a:p>
            <a:pPr lvl="2">
              <a:buSzPct val="70000"/>
            </a:pPr>
            <a:r>
              <a:rPr lang="en-US" altLang="en-US" i="1" dirty="0">
                <a:latin typeface="Courier New" pitchFamily="49" charset="0"/>
              </a:rPr>
              <a:t>parameter1</a:t>
            </a:r>
            <a:r>
              <a:rPr lang="en-US" altLang="en-US" dirty="0"/>
              <a:t> represents the name of a parameter.</a:t>
            </a:r>
          </a:p>
          <a:p>
            <a:pPr lvl="2"/>
            <a:r>
              <a:rPr lang="en-US" altLang="en-US" dirty="0"/>
              <a:t>The </a:t>
            </a:r>
            <a:r>
              <a:rPr lang="en-US" altLang="en-US" i="1" dirty="0">
                <a:latin typeface="Courier New" pitchFamily="49" charset="0"/>
              </a:rPr>
              <a:t>mode</a:t>
            </a:r>
            <a:r>
              <a:rPr lang="en-US" altLang="en-US" dirty="0"/>
              <a:t> option defines how a parameter is used: </a:t>
            </a:r>
            <a:r>
              <a:rPr lang="en-US" altLang="en-US" dirty="0">
                <a:latin typeface="Courier New" pitchFamily="49" charset="0"/>
              </a:rPr>
              <a:t>IN</a:t>
            </a:r>
            <a:r>
              <a:rPr lang="en-US" altLang="en-US" dirty="0"/>
              <a:t> (default), </a:t>
            </a:r>
            <a:r>
              <a:rPr lang="en-US" altLang="en-US" dirty="0">
                <a:latin typeface="Courier New" pitchFamily="49" charset="0"/>
              </a:rPr>
              <a:t>OUT</a:t>
            </a:r>
            <a:r>
              <a:rPr lang="en-US" altLang="en-US" dirty="0"/>
              <a:t>, or </a:t>
            </a:r>
            <a:r>
              <a:rPr lang="en-US" altLang="en-US" dirty="0">
                <a:latin typeface="Courier New" pitchFamily="49" charset="0"/>
              </a:rPr>
              <a:t>IN OUT</a:t>
            </a:r>
            <a:r>
              <a:rPr lang="en-US" altLang="en-US" dirty="0"/>
              <a:t>.</a:t>
            </a:r>
          </a:p>
          <a:p>
            <a:pPr lvl="2">
              <a:buSzPct val="70000"/>
            </a:pPr>
            <a:r>
              <a:rPr lang="en-US" altLang="en-US" i="1" dirty="0">
                <a:latin typeface="Courier New" pitchFamily="49" charset="0"/>
              </a:rPr>
              <a:t>datatype1</a:t>
            </a:r>
            <a:r>
              <a:rPr lang="en-US" altLang="en-US" dirty="0"/>
              <a:t> specifies the parameter data type, without any precision.</a:t>
            </a:r>
          </a:p>
        </p:txBody>
      </p:sp>
    </p:spTree>
    <p:extLst>
      <p:ext uri="{BB962C8B-B14F-4D97-AF65-F5344CB8AC3E}">
        <p14:creationId xmlns:p14="http://schemas.microsoft.com/office/powerpoint/2010/main" val="3374489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t>Oracle Database 19c: PL/SQL Workshop   11 - </a:t>
            </a:r>
            <a:fld id="{FA4FB7A1-F5E5-4364-A22A-A8DA349ED1E6}" type="slidenum">
              <a:rPr lang="en-US" smtClean="0"/>
              <a:pPr/>
              <a:t>14</a:t>
            </a:fld>
            <a:endParaRPr lang="en-US" dirty="0"/>
          </a:p>
        </p:txBody>
      </p:sp>
      <p:sp>
        <p:nvSpPr>
          <p:cNvPr id="5" name="Slide Image Placeholder 4">
            <a:extLst>
              <a:ext uri="{FF2B5EF4-FFF2-40B4-BE49-F238E27FC236}">
                <a16:creationId xmlns:a16="http://schemas.microsoft.com/office/drawing/2014/main" id="{BC015E04-4240-46CE-AD7B-2CC6344A2D60}"/>
              </a:ext>
            </a:extLst>
          </p:cNvPr>
          <p:cNvSpPr>
            <a:spLocks noGrp="1" noRot="1" noChangeAspect="1"/>
          </p:cNvSpPr>
          <p:nvPr>
            <p:ph type="sldImg"/>
          </p:nvPr>
        </p:nvSpPr>
        <p:spPr/>
      </p:sp>
      <p:sp>
        <p:nvSpPr>
          <p:cNvPr id="6" name="Notes Placeholder 5">
            <a:extLst>
              <a:ext uri="{FF2B5EF4-FFF2-40B4-BE49-F238E27FC236}">
                <a16:creationId xmlns:a16="http://schemas.microsoft.com/office/drawing/2014/main" id="{DE6276C6-89C9-4A6F-A54B-0A457BA6879C}"/>
              </a:ext>
            </a:extLst>
          </p:cNvPr>
          <p:cNvSpPr>
            <a:spLocks noGrp="1"/>
          </p:cNvSpPr>
          <p:nvPr>
            <p:ph type="body" idx="1"/>
          </p:nvPr>
        </p:nvSpPr>
        <p:spPr/>
        <p:txBody>
          <a:bodyPr/>
          <a:lstStyle/>
          <a:p>
            <a:pPr lvl="1">
              <a:spcBef>
                <a:spcPts val="50"/>
              </a:spcBef>
            </a:pPr>
            <a:r>
              <a:rPr lang="en-US" altLang="en-US" dirty="0"/>
              <a:t>To create a procedure by using SQL Developer, perform the following steps:</a:t>
            </a:r>
          </a:p>
          <a:p>
            <a:pPr lvl="2">
              <a:spcBef>
                <a:spcPts val="50"/>
              </a:spcBef>
              <a:buNone/>
            </a:pPr>
            <a:r>
              <a:rPr lang="en-US" altLang="en-US" dirty="0"/>
              <a:t>1.	Right-click the </a:t>
            </a:r>
            <a:r>
              <a:rPr lang="en-US" altLang="en-US" b="1" dirty="0"/>
              <a:t>Procedures</a:t>
            </a:r>
            <a:r>
              <a:rPr lang="en-US" altLang="en-US" dirty="0"/>
              <a:t> in the </a:t>
            </a:r>
            <a:r>
              <a:rPr lang="en-US" altLang="en-US" b="1" dirty="0"/>
              <a:t>Connections</a:t>
            </a:r>
            <a:r>
              <a:rPr lang="en-US" altLang="en-US" dirty="0"/>
              <a:t> tab. </a:t>
            </a:r>
          </a:p>
          <a:p>
            <a:pPr lvl="2">
              <a:spcBef>
                <a:spcPts val="50"/>
              </a:spcBef>
              <a:buFont typeface="Times New Roman" pitchFamily="18" charset="0"/>
              <a:buAutoNum type="arabicPeriod" startAt="2"/>
            </a:pPr>
            <a:r>
              <a:rPr lang="en-US" altLang="en-US" dirty="0"/>
              <a:t>Select </a:t>
            </a:r>
            <a:r>
              <a:rPr lang="en-US" altLang="en-US" b="1" dirty="0"/>
              <a:t>New Procedure</a:t>
            </a:r>
            <a:r>
              <a:rPr lang="en-US" altLang="en-US" dirty="0"/>
              <a:t> from the shortcut menu. The </a:t>
            </a:r>
            <a:r>
              <a:rPr lang="en-US" altLang="en-US" b="1" dirty="0"/>
              <a:t>Create PL/SQL Procedure</a:t>
            </a:r>
            <a:r>
              <a:rPr lang="en-US" altLang="en-US" dirty="0"/>
              <a:t> dialog box is displayed. </a:t>
            </a:r>
          </a:p>
          <a:p>
            <a:pPr lvl="2">
              <a:spcBef>
                <a:spcPts val="50"/>
              </a:spcBef>
              <a:buFont typeface="Times New Roman" pitchFamily="18" charset="0"/>
              <a:buAutoNum type="arabicPeriod" startAt="2"/>
            </a:pPr>
            <a:r>
              <a:rPr lang="en-US" altLang="en-US" dirty="0"/>
              <a:t>Specify the information for the new procedure.</a:t>
            </a:r>
          </a:p>
          <a:p>
            <a:pPr lvl="2">
              <a:spcBef>
                <a:spcPts val="50"/>
              </a:spcBef>
              <a:buFont typeface="Times New Roman" pitchFamily="18" charset="0"/>
              <a:buAutoNum type="arabicPeriod" startAt="2"/>
            </a:pPr>
            <a:r>
              <a:rPr lang="en-US" altLang="en-US" dirty="0"/>
              <a:t>Click OK to create the subprogram and have it displayed in the Editor window, where you can enter the details. </a:t>
            </a:r>
          </a:p>
          <a:p>
            <a:pPr marL="685800" lvl="2" indent="0">
              <a:spcBef>
                <a:spcPts val="50"/>
              </a:spcBef>
              <a:buNone/>
            </a:pPr>
            <a:r>
              <a:rPr lang="en-US" altLang="en-US" b="1" dirty="0"/>
              <a:t>Note: </a:t>
            </a:r>
            <a:r>
              <a:rPr lang="en-US" altLang="en-US" dirty="0"/>
              <a:t>You can also write the code of the procedure in a SQL worksheet and execute it like any other SQL statement.</a:t>
            </a:r>
            <a:endParaRPr lang="en-US" altLang="en-US" b="1" dirty="0"/>
          </a:p>
          <a:p>
            <a:pPr lvl="1">
              <a:spcBef>
                <a:spcPts val="50"/>
              </a:spcBef>
            </a:pPr>
            <a:r>
              <a:rPr lang="en-US" altLang="en-US" dirty="0"/>
              <a:t>The components of the </a:t>
            </a:r>
            <a:r>
              <a:rPr lang="en-US" altLang="en-US" b="1" dirty="0"/>
              <a:t>Create PL/SQL Procedure</a:t>
            </a:r>
            <a:r>
              <a:rPr lang="en-US" altLang="en-US" dirty="0"/>
              <a:t> dialog box are as follows: </a:t>
            </a:r>
          </a:p>
          <a:p>
            <a:pPr lvl="2">
              <a:spcBef>
                <a:spcPts val="50"/>
              </a:spcBef>
            </a:pPr>
            <a:r>
              <a:rPr lang="en-US" altLang="en-US" b="1" dirty="0"/>
              <a:t>Schema:</a:t>
            </a:r>
            <a:r>
              <a:rPr lang="en-US" altLang="en-US" dirty="0"/>
              <a:t> The database schema in which to create the PL/SQL subprogram</a:t>
            </a:r>
          </a:p>
          <a:p>
            <a:pPr lvl="2">
              <a:spcBef>
                <a:spcPts val="50"/>
              </a:spcBef>
            </a:pPr>
            <a:r>
              <a:rPr lang="en-US" altLang="en-US" b="1" dirty="0"/>
              <a:t>Name:</a:t>
            </a:r>
            <a:r>
              <a:rPr lang="en-US" altLang="en-US" dirty="0"/>
              <a:t> The name of the subprogram that must be unique within a schema</a:t>
            </a:r>
          </a:p>
          <a:p>
            <a:pPr lvl="2">
              <a:spcBef>
                <a:spcPts val="50"/>
              </a:spcBef>
            </a:pPr>
            <a:r>
              <a:rPr lang="en-US" altLang="en-US" b="1" dirty="0"/>
              <a:t>Add New Source in Lowercase:</a:t>
            </a:r>
            <a:r>
              <a:rPr lang="en-US" altLang="en-US" dirty="0"/>
              <a:t> If this option is selected, new text appears in lowercase regardless of the case in which you enter it. This option affects only the appearance of the code, because PL/SQL isn’t case-sensitive in its execution. </a:t>
            </a:r>
          </a:p>
          <a:p>
            <a:pPr lvl="2">
              <a:spcBef>
                <a:spcPts val="50"/>
              </a:spcBef>
            </a:pPr>
            <a:r>
              <a:rPr lang="en-US" altLang="en-US" b="1" dirty="0"/>
              <a:t>Parameters tab:</a:t>
            </a:r>
            <a:r>
              <a:rPr lang="en-US" altLang="en-US" dirty="0"/>
              <a:t> To add a parameter, click the Add (+) icon. For each parameter in the procedure to be created, specify the parameter name, data type, mode, and optionally the default Value. Use the Remove (X) icon and the arrow icons to delete and to move a parameter up or down in the list, respectively. </a:t>
            </a:r>
          </a:p>
        </p:txBody>
      </p:sp>
    </p:spTree>
    <p:extLst>
      <p:ext uri="{BB962C8B-B14F-4D97-AF65-F5344CB8AC3E}">
        <p14:creationId xmlns:p14="http://schemas.microsoft.com/office/powerpoint/2010/main" val="3704581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2DCD34C9-0492-42F0-AD8C-840E39F6D7C4}" type="slidenum">
              <a:rPr lang="en-US" smtClean="0"/>
              <a:pPr/>
              <a:t>15</a:t>
            </a:fld>
            <a:endParaRPr lang="en-US" dirty="0"/>
          </a:p>
        </p:txBody>
      </p:sp>
      <p:sp>
        <p:nvSpPr>
          <p:cNvPr id="3" name="Slide Image Placeholder 2">
            <a:extLst>
              <a:ext uri="{FF2B5EF4-FFF2-40B4-BE49-F238E27FC236}">
                <a16:creationId xmlns:a16="http://schemas.microsoft.com/office/drawing/2014/main" id="{AA4E89A2-4B4D-452B-B265-FC30674B1683}"/>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4E0E0E14-1D53-4A6A-9BCA-6559DA6E603B}"/>
              </a:ext>
            </a:extLst>
          </p:cNvPr>
          <p:cNvSpPr>
            <a:spLocks noGrp="1"/>
          </p:cNvSpPr>
          <p:nvPr>
            <p:ph type="body" idx="1"/>
          </p:nvPr>
        </p:nvSpPr>
        <p:spPr/>
        <p:txBody>
          <a:bodyPr/>
          <a:lstStyle/>
          <a:p>
            <a:pPr lvl="1"/>
            <a:r>
              <a:rPr lang="en-US" altLang="en-US" dirty="0"/>
              <a:t>You can compile procedures by clicking the compile button. It provides you with two options: </a:t>
            </a:r>
            <a:r>
              <a:rPr lang="en-US" altLang="en-US" b="1" dirty="0"/>
              <a:t>Compile</a:t>
            </a:r>
            <a:r>
              <a:rPr lang="en-US" altLang="en-US" dirty="0"/>
              <a:t> and </a:t>
            </a:r>
            <a:r>
              <a:rPr lang="en-US" altLang="en-US" b="1" dirty="0"/>
              <a:t>Compile for Debug</a:t>
            </a:r>
            <a:r>
              <a:rPr lang="en-US" altLang="en-US" dirty="0"/>
              <a:t>. You choose the appropriate one and run compilation.</a:t>
            </a:r>
          </a:p>
          <a:p>
            <a:pPr lvl="1"/>
            <a:r>
              <a:rPr lang="en-US" altLang="en-US" dirty="0"/>
              <a:t>If the compilation goes through successfully, you see the  response ‘</a:t>
            </a:r>
            <a:r>
              <a:rPr lang="en-US" altLang="en-US" dirty="0">
                <a:latin typeface="Courier New" pitchFamily="49" charset="0"/>
                <a:cs typeface="Courier New" pitchFamily="49" charset="0"/>
              </a:rPr>
              <a:t>Procedure HELLO Compiled</a:t>
            </a:r>
            <a:r>
              <a:rPr lang="en-US" altLang="en-US" dirty="0"/>
              <a:t>’ in the </a:t>
            </a:r>
            <a:r>
              <a:rPr lang="en-US" altLang="en-US" b="1" dirty="0"/>
              <a:t>Messages</a:t>
            </a:r>
            <a:r>
              <a:rPr lang="en-US" altLang="en-US" dirty="0"/>
              <a:t> tab and a Procedure object is created in </a:t>
            </a:r>
            <a:r>
              <a:rPr lang="en-US" altLang="en-US" b="1" dirty="0"/>
              <a:t>Connections</a:t>
            </a:r>
            <a:r>
              <a:rPr lang="en-US" altLang="en-US" dirty="0"/>
              <a:t> tab.</a:t>
            </a:r>
          </a:p>
          <a:p>
            <a:pPr lvl="1"/>
            <a:r>
              <a:rPr lang="en-US" altLang="en-US" dirty="0"/>
              <a:t>If there are compiler errors you see the response ‘</a:t>
            </a:r>
            <a:r>
              <a:rPr lang="en-US" altLang="en-US" dirty="0">
                <a:latin typeface="Courier New" pitchFamily="49" charset="0"/>
                <a:cs typeface="Courier New" pitchFamily="49" charset="0"/>
              </a:rPr>
              <a:t>Procedure</a:t>
            </a:r>
            <a:r>
              <a:rPr lang="en-US" altLang="en-US" dirty="0"/>
              <a:t> </a:t>
            </a:r>
            <a:r>
              <a:rPr lang="en-US" altLang="en-US" dirty="0">
                <a:latin typeface="Courier New" pitchFamily="49" charset="0"/>
                <a:cs typeface="Courier New" pitchFamily="49" charset="0"/>
              </a:rPr>
              <a:t>HELLO</a:t>
            </a:r>
            <a:r>
              <a:rPr lang="en-US" altLang="en-US" dirty="0"/>
              <a:t> </a:t>
            </a:r>
            <a:r>
              <a:rPr lang="en-US" altLang="en-US" dirty="0">
                <a:latin typeface="Courier New" pitchFamily="49" charset="0"/>
                <a:cs typeface="Courier New" pitchFamily="49" charset="0"/>
              </a:rPr>
              <a:t>Compiled</a:t>
            </a:r>
            <a:r>
              <a:rPr lang="en-US" altLang="en-US" dirty="0"/>
              <a:t>’ </a:t>
            </a:r>
            <a:r>
              <a:rPr lang="en-US" altLang="en-US" dirty="0">
                <a:latin typeface="Courier New" pitchFamily="49" charset="0"/>
                <a:cs typeface="Courier New" pitchFamily="49" charset="0"/>
              </a:rPr>
              <a:t>Errors</a:t>
            </a:r>
            <a:r>
              <a:rPr lang="en-US" altLang="en-US" dirty="0"/>
              <a:t>: </a:t>
            </a:r>
            <a:r>
              <a:rPr lang="en-US" altLang="en-US" dirty="0">
                <a:latin typeface="Courier New" pitchFamily="49" charset="0"/>
                <a:cs typeface="Courier New" pitchFamily="49" charset="0"/>
              </a:rPr>
              <a:t>check</a:t>
            </a:r>
            <a:r>
              <a:rPr lang="en-US" altLang="en-US" dirty="0"/>
              <a:t> </a:t>
            </a:r>
            <a:r>
              <a:rPr lang="en-US" altLang="en-US" dirty="0">
                <a:latin typeface="Courier New" pitchFamily="49" charset="0"/>
                <a:cs typeface="Courier New" pitchFamily="49" charset="0"/>
              </a:rPr>
              <a:t>compiler</a:t>
            </a:r>
            <a:r>
              <a:rPr lang="en-US" altLang="en-US" dirty="0"/>
              <a:t> </a:t>
            </a:r>
            <a:r>
              <a:rPr lang="en-US" altLang="en-US" dirty="0">
                <a:latin typeface="Courier New" pitchFamily="49" charset="0"/>
                <a:cs typeface="Courier New" pitchFamily="49" charset="0"/>
              </a:rPr>
              <a:t>log</a:t>
            </a:r>
            <a:r>
              <a:rPr lang="en-US" altLang="en-US" dirty="0"/>
              <a:t> in the </a:t>
            </a:r>
            <a:r>
              <a:rPr lang="en-US" altLang="en-US" b="1" dirty="0"/>
              <a:t>Messages</a:t>
            </a:r>
            <a:r>
              <a:rPr lang="en-US" altLang="en-US" dirty="0"/>
              <a:t> tab. You can check the </a:t>
            </a:r>
            <a:r>
              <a:rPr lang="en-US" altLang="en-US" b="1" dirty="0"/>
              <a:t>Compiler</a:t>
            </a:r>
            <a:r>
              <a:rPr lang="en-US" altLang="en-US" dirty="0"/>
              <a:t> </a:t>
            </a:r>
            <a:r>
              <a:rPr lang="en-US" altLang="en-US" b="1" dirty="0"/>
              <a:t>Log</a:t>
            </a:r>
            <a:r>
              <a:rPr lang="en-US" altLang="en-US" dirty="0"/>
              <a:t> for description on errors.</a:t>
            </a:r>
          </a:p>
          <a:p>
            <a:pPr lvl="1"/>
            <a:r>
              <a:rPr lang="en-US" altLang="en-US" dirty="0"/>
              <a:t>You can fix the errors and recompile the code.</a:t>
            </a:r>
          </a:p>
          <a:p>
            <a:endParaRPr lang="en-US" dirty="0"/>
          </a:p>
        </p:txBody>
      </p:sp>
    </p:spTree>
    <p:extLst>
      <p:ext uri="{BB962C8B-B14F-4D97-AF65-F5344CB8AC3E}">
        <p14:creationId xmlns:p14="http://schemas.microsoft.com/office/powerpoint/2010/main" val="232739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F0C7FCA2-4E40-46D8-9FAA-B39754894F45}" type="slidenum">
              <a:rPr lang="en-US" smtClean="0"/>
              <a:pPr/>
              <a:t>16</a:t>
            </a:fld>
            <a:endParaRPr lang="en-US" dirty="0"/>
          </a:p>
        </p:txBody>
      </p:sp>
      <p:sp>
        <p:nvSpPr>
          <p:cNvPr id="3" name="Slide Image Placeholder 2">
            <a:extLst>
              <a:ext uri="{FF2B5EF4-FFF2-40B4-BE49-F238E27FC236}">
                <a16:creationId xmlns:a16="http://schemas.microsoft.com/office/drawing/2014/main" id="{E70722D6-5F3D-4381-A5C2-1E9003D34844}"/>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82823349-27C4-45A9-ABB1-90E8A76E90E5}"/>
              </a:ext>
            </a:extLst>
          </p:cNvPr>
          <p:cNvSpPr>
            <a:spLocks noGrp="1"/>
          </p:cNvSpPr>
          <p:nvPr>
            <p:ph type="body" idx="1"/>
          </p:nvPr>
        </p:nvSpPr>
        <p:spPr/>
        <p:txBody>
          <a:bodyPr/>
          <a:lstStyle/>
          <a:p>
            <a:pPr lvl="1"/>
            <a:r>
              <a:rPr lang="en-US" altLang="en-US" dirty="0"/>
              <a:t>You can invoke procedures by using:</a:t>
            </a:r>
          </a:p>
          <a:p>
            <a:pPr lvl="2"/>
            <a:r>
              <a:rPr lang="en-US" altLang="en-US" dirty="0"/>
              <a:t>Anonymous blocks</a:t>
            </a:r>
          </a:p>
          <a:p>
            <a:pPr lvl="2"/>
            <a:r>
              <a:rPr lang="en-US" altLang="en-US" dirty="0"/>
              <a:t>Another procedure or PL/SQL subprogram</a:t>
            </a:r>
          </a:p>
          <a:p>
            <a:pPr lvl="2"/>
            <a:r>
              <a:rPr lang="en-US" altLang="en-US" dirty="0">
                <a:latin typeface="Courier New" pitchFamily="49" charset="0"/>
                <a:cs typeface="Courier New" pitchFamily="49" charset="0"/>
              </a:rPr>
              <a:t>EXECUTE </a:t>
            </a:r>
            <a:r>
              <a:rPr lang="en-US" altLang="en-US" dirty="0"/>
              <a:t>command with procedure name at the command prompt</a:t>
            </a:r>
          </a:p>
          <a:p>
            <a:pPr lvl="1"/>
            <a:r>
              <a:rPr lang="en-US" altLang="en-US" dirty="0"/>
              <a:t>Examples in the slide have been illustrated using all the three options.</a:t>
            </a:r>
          </a:p>
          <a:p>
            <a:pPr lvl="1"/>
            <a:r>
              <a:rPr lang="en-US" altLang="en-US" dirty="0"/>
              <a:t>The example in the slide shows you how to invoke a procedure </a:t>
            </a:r>
            <a:r>
              <a:rPr lang="en-US" altLang="en-US" dirty="0">
                <a:latin typeface="Courier New" pitchFamily="49" charset="0"/>
                <a:cs typeface="Courier New" pitchFamily="49" charset="0"/>
              </a:rPr>
              <a:t>hello</a:t>
            </a:r>
            <a:r>
              <a:rPr lang="en-US" altLang="en-US" dirty="0"/>
              <a:t> from anonymous PL/SQL block. You can also see that the procedure </a:t>
            </a:r>
            <a:r>
              <a:rPr lang="en-US" altLang="en-US" dirty="0">
                <a:latin typeface="Courier New" pitchFamily="49" charset="0"/>
                <a:cs typeface="Courier New" pitchFamily="49" charset="0"/>
              </a:rPr>
              <a:t>hello</a:t>
            </a:r>
            <a:r>
              <a:rPr lang="en-US" altLang="en-US" dirty="0"/>
              <a:t> is invoked from the procedure </a:t>
            </a:r>
            <a:r>
              <a:rPr lang="en-US" altLang="en-US" dirty="0">
                <a:latin typeface="Courier New" pitchFamily="49" charset="0"/>
                <a:cs typeface="Courier New" pitchFamily="49" charset="0"/>
              </a:rPr>
              <a:t>greet</a:t>
            </a:r>
            <a:r>
              <a:rPr lang="en-US" altLang="en-US" dirty="0"/>
              <a:t>.</a:t>
            </a:r>
          </a:p>
          <a:p>
            <a:pPr lvl="1"/>
            <a:r>
              <a:rPr lang="en-US" altLang="en-US" dirty="0"/>
              <a:t>The third code box shows invoking the procedure from the command prompt using the </a:t>
            </a:r>
            <a:r>
              <a:rPr lang="en-US" altLang="en-US" dirty="0">
                <a:latin typeface="Courier New" pitchFamily="49" charset="0"/>
                <a:cs typeface="Courier New" pitchFamily="49" charset="0"/>
              </a:rPr>
              <a:t>EXECUTE</a:t>
            </a:r>
            <a:r>
              <a:rPr lang="en-US" altLang="en-US" dirty="0"/>
              <a:t> command.</a:t>
            </a:r>
          </a:p>
          <a:p>
            <a:endParaRPr lang="en-US" dirty="0"/>
          </a:p>
        </p:txBody>
      </p:sp>
    </p:spTree>
    <p:extLst>
      <p:ext uri="{BB962C8B-B14F-4D97-AF65-F5344CB8AC3E}">
        <p14:creationId xmlns:p14="http://schemas.microsoft.com/office/powerpoint/2010/main" val="3413188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4"/>
          <p:cNvPicPr>
            <a:picLocks noChangeAspect="1" noChangeArrowheads="1"/>
          </p:cNvPicPr>
          <p:nvPr/>
        </p:nvPicPr>
        <p:blipFill>
          <a:blip r:embed="rId3"/>
          <a:srcRect b="31871"/>
          <a:stretch>
            <a:fillRect/>
          </a:stretch>
        </p:blipFill>
        <p:spPr bwMode="auto">
          <a:xfrm>
            <a:off x="1666875" y="6012656"/>
            <a:ext cx="3875087" cy="828675"/>
          </a:xfrm>
          <a:prstGeom prst="rect">
            <a:avLst/>
          </a:prstGeom>
          <a:noFill/>
          <a:ln w="9525">
            <a:solidFill>
              <a:schemeClr val="tx1"/>
            </a:solidFill>
            <a:miter lim="800000"/>
            <a:headEnd type="none" w="sm" len="sm"/>
            <a:tailEnd type="none" w="sm" len="sm"/>
          </a:ln>
        </p:spPr>
      </p:pic>
      <p:sp>
        <p:nvSpPr>
          <p:cNvPr id="10" name="Footer Placeholder 9"/>
          <p:cNvSpPr>
            <a:spLocks noGrp="1"/>
          </p:cNvSpPr>
          <p:nvPr>
            <p:ph type="ftr" sz="quarter" idx="10"/>
          </p:nvPr>
        </p:nvSpPr>
        <p:spPr/>
        <p:txBody>
          <a:bodyPr/>
          <a:lstStyle/>
          <a:p>
            <a:r>
              <a:rPr lang="en-US"/>
              <a:t>Oracle Database 19c: PL/SQL Workshop   11 - </a:t>
            </a:r>
            <a:fld id="{C90003A4-6E20-4E1C-9680-D1E2F88DD50E}" type="slidenum">
              <a:rPr lang="en-US" smtClean="0"/>
              <a:pPr/>
              <a:t>17</a:t>
            </a:fld>
            <a:endParaRPr lang="en-US" dirty="0"/>
          </a:p>
        </p:txBody>
      </p:sp>
      <p:sp>
        <p:nvSpPr>
          <p:cNvPr id="3" name="Slide Image Placeholder 2">
            <a:extLst>
              <a:ext uri="{FF2B5EF4-FFF2-40B4-BE49-F238E27FC236}">
                <a16:creationId xmlns:a16="http://schemas.microsoft.com/office/drawing/2014/main" id="{47ECFA0E-AAED-4E4F-8472-F146E2F9DF86}"/>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A0776C99-DB80-44F0-9934-B3A81D1D49DE}"/>
              </a:ext>
            </a:extLst>
          </p:cNvPr>
          <p:cNvSpPr>
            <a:spLocks noGrp="1"/>
          </p:cNvSpPr>
          <p:nvPr>
            <p:ph type="body" idx="1"/>
          </p:nvPr>
        </p:nvSpPr>
        <p:spPr/>
        <p:txBody>
          <a:bodyPr/>
          <a:lstStyle/>
          <a:p>
            <a:pPr lvl="1">
              <a:spcBef>
                <a:spcPts val="100"/>
              </a:spcBef>
            </a:pPr>
            <a:r>
              <a:rPr lang="en-US" altLang="en-US" dirty="0"/>
              <a:t>In the slide example, the </a:t>
            </a:r>
            <a:r>
              <a:rPr lang="en-US" altLang="en-US" dirty="0">
                <a:latin typeface="Courier New" pitchFamily="49" charset="0"/>
              </a:rPr>
              <a:t>hello</a:t>
            </a:r>
            <a:r>
              <a:rPr lang="en-US" altLang="en-US" dirty="0"/>
              <a:t> procedure is called to raise the current salary of employee 176 ($ 8,600) by 10 percent as follows: </a:t>
            </a:r>
          </a:p>
          <a:p>
            <a:pPr lvl="2">
              <a:spcBef>
                <a:spcPts val="100"/>
              </a:spcBef>
              <a:buNone/>
            </a:pPr>
            <a:r>
              <a:rPr lang="en-US" altLang="en-US" dirty="0"/>
              <a:t>1.	Right-click the procedure name in the </a:t>
            </a:r>
            <a:r>
              <a:rPr lang="en-US" altLang="en-US" b="1" dirty="0"/>
              <a:t>Procedures</a:t>
            </a:r>
            <a:r>
              <a:rPr lang="en-US" altLang="en-US" dirty="0"/>
              <a:t> node, and then click </a:t>
            </a:r>
            <a:r>
              <a:rPr lang="en-US" altLang="en-US" b="1" dirty="0"/>
              <a:t>Run</a:t>
            </a:r>
            <a:r>
              <a:rPr lang="en-US" altLang="en-US" dirty="0"/>
              <a:t>. The </a:t>
            </a:r>
            <a:r>
              <a:rPr lang="en-US" altLang="en-US" b="1" dirty="0"/>
              <a:t>Run PL/SQL</a:t>
            </a:r>
            <a:r>
              <a:rPr lang="en-US" altLang="en-US" dirty="0"/>
              <a:t> dialog box is displayed.</a:t>
            </a:r>
          </a:p>
          <a:p>
            <a:pPr lvl="2">
              <a:spcBef>
                <a:spcPts val="100"/>
              </a:spcBef>
              <a:buNone/>
            </a:pPr>
            <a:r>
              <a:rPr lang="en-US" altLang="en-US" dirty="0"/>
              <a:t>2.	You see that the procedure </a:t>
            </a:r>
            <a:r>
              <a:rPr lang="en-US" altLang="en-US" dirty="0">
                <a:latin typeface="Courier New" pitchFamily="49" charset="0"/>
              </a:rPr>
              <a:t>hello</a:t>
            </a:r>
            <a:r>
              <a:rPr lang="en-US" altLang="en-US" dirty="0"/>
              <a:t> is enclosed in an anonymous PL/SQL block for execution.</a:t>
            </a:r>
          </a:p>
          <a:p>
            <a:pPr lvl="2">
              <a:spcBef>
                <a:spcPts val="100"/>
              </a:spcBef>
              <a:buNone/>
            </a:pPr>
            <a:r>
              <a:rPr lang="en-US" altLang="en-US" dirty="0"/>
              <a:t>3.	Click OK. SQL Developer runs the procedure and displays </a:t>
            </a:r>
            <a:r>
              <a:rPr lang="en-US" altLang="en-US" dirty="0">
                <a:latin typeface="Courier New" pitchFamily="49" charset="0"/>
                <a:cs typeface="Courier New" pitchFamily="49" charset="0"/>
              </a:rPr>
              <a:t>"Hello Class"</a:t>
            </a:r>
            <a:r>
              <a:rPr lang="en-US" altLang="en-US" dirty="0"/>
              <a:t>.</a:t>
            </a:r>
          </a:p>
        </p:txBody>
      </p:sp>
    </p:spTree>
    <p:extLst>
      <p:ext uri="{BB962C8B-B14F-4D97-AF65-F5344CB8AC3E}">
        <p14:creationId xmlns:p14="http://schemas.microsoft.com/office/powerpoint/2010/main" val="3560670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5B8ABE45-6C2C-48A9-A575-32FF81812252}" type="slidenum">
              <a:rPr lang="en-US" smtClean="0"/>
              <a:pPr/>
              <a:t>18</a:t>
            </a:fld>
            <a:endParaRPr lang="en-US" dirty="0"/>
          </a:p>
        </p:txBody>
      </p:sp>
      <p:sp>
        <p:nvSpPr>
          <p:cNvPr id="5" name="Slide Image Placeholder 4">
            <a:extLst>
              <a:ext uri="{FF2B5EF4-FFF2-40B4-BE49-F238E27FC236}">
                <a16:creationId xmlns:a16="http://schemas.microsoft.com/office/drawing/2014/main" id="{90EA5BBA-CE7C-4DF7-B5EF-C671789675A0}"/>
              </a:ext>
            </a:extLst>
          </p:cNvPr>
          <p:cNvSpPr>
            <a:spLocks noGrp="1" noRot="1" noChangeAspect="1"/>
          </p:cNvSpPr>
          <p:nvPr>
            <p:ph type="sldImg"/>
          </p:nvPr>
        </p:nvSpPr>
        <p:spPr/>
      </p:sp>
      <p:sp>
        <p:nvSpPr>
          <p:cNvPr id="6" name="Notes Placeholder 5">
            <a:extLst>
              <a:ext uri="{FF2B5EF4-FFF2-40B4-BE49-F238E27FC236}">
                <a16:creationId xmlns:a16="http://schemas.microsoft.com/office/drawing/2014/main" id="{D674D3E1-60A6-4F13-A4DA-1987910865EF}"/>
              </a:ext>
            </a:extLst>
          </p:cNvPr>
          <p:cNvSpPr>
            <a:spLocks noGrp="1"/>
          </p:cNvSpPr>
          <p:nvPr>
            <p:ph type="body" idx="1"/>
          </p:nvPr>
        </p:nvSpPr>
        <p:spPr/>
        <p:txBody>
          <a:bodyPr/>
          <a:lstStyle/>
          <a:p>
            <a:pPr lvl="1"/>
            <a:r>
              <a:rPr lang="en-US" dirty="0"/>
              <a:t>Alice here created a procedure </a:t>
            </a:r>
            <a:r>
              <a:rPr lang="en-US" dirty="0" err="1">
                <a:latin typeface="Courier New" pitchFamily="49" charset="0"/>
                <a:cs typeface="Courier New" pitchFamily="49" charset="0"/>
              </a:rPr>
              <a:t>raise_sal</a:t>
            </a:r>
            <a:r>
              <a:rPr lang="en-US" dirty="0"/>
              <a:t> which would update the salary of all the employees by 10%, where you can the change the percentage of hike by initializing the variable with a different value. However things don’t work like this practically. The increment an employee gets depend on factors like employee’s performance, the job he/she hold and other factors and remember every employee may not get an increment.</a:t>
            </a:r>
          </a:p>
          <a:p>
            <a:pPr lvl="1"/>
            <a:r>
              <a:rPr lang="en-US" dirty="0"/>
              <a:t>Our HR manager expressed the same to Alice. Now Alice has to modify this procedure to accept input such as </a:t>
            </a:r>
            <a:r>
              <a:rPr lang="en-US" dirty="0" err="1">
                <a:latin typeface="Courier New" pitchFamily="49" charset="0"/>
                <a:cs typeface="Courier New" pitchFamily="49" charset="0"/>
              </a:rPr>
              <a:t>employee_id</a:t>
            </a:r>
            <a:r>
              <a:rPr lang="en-US" dirty="0"/>
              <a:t> and raise percentage as input and perform the expected operation on the database.</a:t>
            </a:r>
          </a:p>
          <a:p>
            <a:pPr lvl="1"/>
            <a:r>
              <a:rPr lang="en-US" dirty="0"/>
              <a:t>We will further look into the concept of parameters. Parameters enable you to provide a different input each time you execute the procedure. Alice can use parameters to pass input to the increment procedure and perform the required operations.</a:t>
            </a:r>
          </a:p>
        </p:txBody>
      </p:sp>
    </p:spTree>
    <p:extLst>
      <p:ext uri="{BB962C8B-B14F-4D97-AF65-F5344CB8AC3E}">
        <p14:creationId xmlns:p14="http://schemas.microsoft.com/office/powerpoint/2010/main" val="3888837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58CBE3A5-0956-406A-AD3A-E12F38BA888F}" type="slidenum">
              <a:rPr lang="en-US" smtClean="0"/>
              <a:pPr/>
              <a:t>19</a:t>
            </a:fld>
            <a:endParaRPr lang="en-US" dirty="0"/>
          </a:p>
        </p:txBody>
      </p:sp>
      <p:sp>
        <p:nvSpPr>
          <p:cNvPr id="3" name="Slide Image Placeholder 2">
            <a:extLst>
              <a:ext uri="{FF2B5EF4-FFF2-40B4-BE49-F238E27FC236}">
                <a16:creationId xmlns:a16="http://schemas.microsoft.com/office/drawing/2014/main" id="{D46BE9E7-3A8E-4FE1-8B2C-028B155D1FF5}"/>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0902111B-BA86-4564-8E16-A4151B44B7D0}"/>
              </a:ext>
            </a:extLst>
          </p:cNvPr>
          <p:cNvSpPr>
            <a:spLocks noGrp="1"/>
          </p:cNvSpPr>
          <p:nvPr>
            <p:ph type="body" idx="1"/>
          </p:nvPr>
        </p:nvSpPr>
        <p:spPr/>
        <p:txBody>
          <a:bodyPr/>
          <a:lstStyle/>
          <a:p>
            <a:pPr lvl="1"/>
            <a:r>
              <a:rPr lang="en-US" altLang="en-US" dirty="0"/>
              <a:t>Parameters are used to transfer data values among the calling environment and the procedure (or subprogram). Parameters are declared in the subprogram header, after the name and before the declaration section for local variables.</a:t>
            </a:r>
          </a:p>
          <a:p>
            <a:pPr lvl="1"/>
            <a:r>
              <a:rPr lang="en-US" altLang="en-US" dirty="0"/>
              <a:t>Parameters are defined with one of the three parameter-passing modes: </a:t>
            </a:r>
            <a:r>
              <a:rPr lang="en-US" altLang="en-US" dirty="0">
                <a:latin typeface="Courier New" pitchFamily="49" charset="0"/>
              </a:rPr>
              <a:t>IN</a:t>
            </a:r>
            <a:r>
              <a:rPr lang="en-US" altLang="en-US" dirty="0"/>
              <a:t>, </a:t>
            </a:r>
            <a:r>
              <a:rPr lang="en-US" altLang="en-US" dirty="0">
                <a:latin typeface="Courier New" pitchFamily="49" charset="0"/>
              </a:rPr>
              <a:t>OUT</a:t>
            </a:r>
            <a:r>
              <a:rPr lang="en-US" altLang="en-US" dirty="0"/>
              <a:t>, or </a:t>
            </a:r>
            <a:r>
              <a:rPr lang="en-US" altLang="en-US" dirty="0">
                <a:latin typeface="Courier New" pitchFamily="49" charset="0"/>
              </a:rPr>
              <a:t>IN OUT</a:t>
            </a:r>
            <a:r>
              <a:rPr lang="en-US" altLang="en-US" dirty="0"/>
              <a:t>.</a:t>
            </a:r>
          </a:p>
          <a:p>
            <a:pPr lvl="2"/>
            <a:r>
              <a:rPr lang="en-US" altLang="en-US" dirty="0"/>
              <a:t>An </a:t>
            </a:r>
            <a:r>
              <a:rPr lang="en-US" altLang="en-US" dirty="0">
                <a:latin typeface="Courier New" pitchFamily="49" charset="0"/>
              </a:rPr>
              <a:t>IN</a:t>
            </a:r>
            <a:r>
              <a:rPr lang="en-US" altLang="en-US" dirty="0"/>
              <a:t> parameter passes a constant value from the calling environment into the procedure. </a:t>
            </a:r>
          </a:p>
          <a:p>
            <a:pPr lvl="2"/>
            <a:r>
              <a:rPr lang="en-US" altLang="en-US" dirty="0"/>
              <a:t>An </a:t>
            </a:r>
            <a:r>
              <a:rPr lang="en-US" altLang="en-US" dirty="0">
                <a:latin typeface="Courier New" pitchFamily="49" charset="0"/>
              </a:rPr>
              <a:t>OUT</a:t>
            </a:r>
            <a:r>
              <a:rPr lang="en-US" altLang="en-US" dirty="0"/>
              <a:t> parameter passes a value from the procedure to the calling environment. </a:t>
            </a:r>
          </a:p>
          <a:p>
            <a:pPr lvl="2"/>
            <a:r>
              <a:rPr lang="en-US" altLang="en-US" dirty="0"/>
              <a:t>An </a:t>
            </a:r>
            <a:r>
              <a:rPr lang="en-US" altLang="en-US" dirty="0">
                <a:latin typeface="Courier New" pitchFamily="49" charset="0"/>
              </a:rPr>
              <a:t>IN OUT</a:t>
            </a:r>
            <a:r>
              <a:rPr lang="en-US" altLang="en-US" dirty="0"/>
              <a:t> parameter passes a value from the calling environment to the procedure and a possibly different value from the procedure back to the calling environment using the same parameter.</a:t>
            </a:r>
          </a:p>
          <a:p>
            <a:endParaRPr lang="en-US" dirty="0"/>
          </a:p>
        </p:txBody>
      </p:sp>
    </p:spTree>
    <p:extLst>
      <p:ext uri="{BB962C8B-B14F-4D97-AF65-F5344CB8AC3E}">
        <p14:creationId xmlns:p14="http://schemas.microsoft.com/office/powerpoint/2010/main" val="1828343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Notes Placeholder 2"/>
          <p:cNvSpPr>
            <a:spLocks noGrp="1"/>
          </p:cNvSpPr>
          <p:nvPr>
            <p:ph type="body" idx="1"/>
          </p:nvPr>
        </p:nvSpPr>
        <p:spPr/>
        <p:txBody>
          <a:bodyPr/>
          <a:lstStyle/>
          <a:p>
            <a:pPr lvl="1"/>
            <a:r>
              <a:rPr lang="en-US" dirty="0"/>
              <a:t>In the fourth unit, we have seven lessons – Creating Stored Procedures, Creating Functions, Debugging Subprograms, Creating Packages, Working with Packages, Using Oracle Supplied Packages in Application Development, and Using Dynamic SQL. </a:t>
            </a:r>
            <a:r>
              <a:rPr lang="en-US"/>
              <a:t>You will learn to write PL/SQL subprograms, packages, and use them in Application Development. </a:t>
            </a:r>
            <a:endParaRPr lang="en-US" dirty="0"/>
          </a:p>
        </p:txBody>
      </p:sp>
      <p:sp>
        <p:nvSpPr>
          <p:cNvPr id="10" name="Footer Placeholder 9"/>
          <p:cNvSpPr>
            <a:spLocks noGrp="1"/>
          </p:cNvSpPr>
          <p:nvPr>
            <p:ph type="ftr" sz="quarter" idx="10"/>
          </p:nvPr>
        </p:nvSpPr>
        <p:spPr/>
        <p:txBody>
          <a:bodyPr/>
          <a:lstStyle/>
          <a:p>
            <a:r>
              <a:rPr lang="en-US"/>
              <a:t>Oracle Database 19c: PL/SQL Workshop   11 - </a:t>
            </a:r>
            <a:fld id="{DE2F88D5-FE4E-4CFC-A491-8BD6F1A11994}" type="slidenum">
              <a:rPr lang="en-US" smtClean="0"/>
              <a:pPr/>
              <a:t>2</a:t>
            </a:fld>
            <a:endParaRPr lang="en-US" dirty="0"/>
          </a:p>
        </p:txBody>
      </p:sp>
      <p:sp>
        <p:nvSpPr>
          <p:cNvPr id="4" name="Slide Image Placeholder 3">
            <a:extLst>
              <a:ext uri="{FF2B5EF4-FFF2-40B4-BE49-F238E27FC236}">
                <a16:creationId xmlns:a16="http://schemas.microsoft.com/office/drawing/2014/main" id="{624610F2-9CB3-4DF4-9168-8BF648B784B2}"/>
              </a:ext>
            </a:extLst>
          </p:cNvPr>
          <p:cNvSpPr>
            <a:spLocks noGrp="1" noRot="1" noChangeAspect="1"/>
          </p:cNvSpPr>
          <p:nvPr>
            <p:ph type="sldImg"/>
          </p:nvPr>
        </p:nvSpPr>
        <p:spPr/>
      </p:sp>
    </p:spTree>
    <p:extLst>
      <p:ext uri="{BB962C8B-B14F-4D97-AF65-F5344CB8AC3E}">
        <p14:creationId xmlns:p14="http://schemas.microsoft.com/office/powerpoint/2010/main" val="308345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2B34E3C0-436D-4753-BC89-663FB364D2BC}" type="slidenum">
              <a:rPr lang="en-US" smtClean="0"/>
              <a:pPr/>
              <a:t>20</a:t>
            </a:fld>
            <a:endParaRPr lang="en-US" dirty="0"/>
          </a:p>
        </p:txBody>
      </p:sp>
      <p:sp>
        <p:nvSpPr>
          <p:cNvPr id="3" name="Slide Image Placeholder 2">
            <a:extLst>
              <a:ext uri="{FF2B5EF4-FFF2-40B4-BE49-F238E27FC236}">
                <a16:creationId xmlns:a16="http://schemas.microsoft.com/office/drawing/2014/main" id="{F60A73E8-6E09-4003-858C-9C5B4584A2B2}"/>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41DF1B4E-D48E-45C1-883E-CE762AB3079A}"/>
              </a:ext>
            </a:extLst>
          </p:cNvPr>
          <p:cNvSpPr>
            <a:spLocks noGrp="1"/>
          </p:cNvSpPr>
          <p:nvPr>
            <p:ph type="body" idx="1"/>
          </p:nvPr>
        </p:nvSpPr>
        <p:spPr/>
        <p:txBody>
          <a:bodyPr/>
          <a:lstStyle/>
          <a:p>
            <a:pPr lvl="1"/>
            <a:r>
              <a:rPr lang="en-US" altLang="en-US" dirty="0"/>
              <a:t>Formal parameters are declared in the parameter list of a subprogram specification. In the procedure definition of </a:t>
            </a:r>
            <a:r>
              <a:rPr lang="en-US" altLang="en-US" dirty="0" err="1">
                <a:latin typeface="Courier New" pitchFamily="49" charset="0"/>
              </a:rPr>
              <a:t>raise_sal</a:t>
            </a:r>
            <a:r>
              <a:rPr lang="en-US" altLang="en-US" dirty="0"/>
              <a:t>, the variable </a:t>
            </a:r>
            <a:r>
              <a:rPr lang="en-US" altLang="en-US" dirty="0" err="1">
                <a:latin typeface="Courier New" pitchFamily="49" charset="0"/>
              </a:rPr>
              <a:t>p_id</a:t>
            </a:r>
            <a:r>
              <a:rPr lang="en-US" altLang="en-US" dirty="0"/>
              <a:t>  identifier represent the formal parameter. </a:t>
            </a:r>
          </a:p>
          <a:p>
            <a:pPr lvl="1"/>
            <a:r>
              <a:rPr lang="en-US" altLang="en-US" dirty="0"/>
              <a:t>The actual parameters can be literal values, variables, and expressions that are provided in the parameter list while calling a procedure. In the procedure call, the </a:t>
            </a:r>
            <a:r>
              <a:rPr lang="en-US" altLang="en-US" dirty="0" err="1">
                <a:latin typeface="Courier New" pitchFamily="49" charset="0"/>
              </a:rPr>
              <a:t>raise_sal</a:t>
            </a:r>
            <a:r>
              <a:rPr lang="en-US" altLang="en-US" dirty="0">
                <a:latin typeface="Courier New" pitchFamily="49" charset="0"/>
              </a:rPr>
              <a:t> </a:t>
            </a:r>
            <a:r>
              <a:rPr lang="en-US" altLang="en-US" dirty="0"/>
              <a:t>procedure is invoked with a value of 100, which is the actual parameter. </a:t>
            </a:r>
          </a:p>
          <a:p>
            <a:pPr lvl="1"/>
            <a:r>
              <a:rPr lang="en-US" altLang="en-US" dirty="0"/>
              <a:t>Actual parameters:</a:t>
            </a:r>
          </a:p>
          <a:p>
            <a:pPr lvl="2"/>
            <a:r>
              <a:rPr lang="en-US" altLang="en-US" dirty="0"/>
              <a:t>Are associated with formal parameters during the subprogram call</a:t>
            </a:r>
          </a:p>
          <a:p>
            <a:pPr lvl="2"/>
            <a:r>
              <a:rPr lang="en-US" altLang="en-US" dirty="0"/>
              <a:t>Can also be expressions, as in the following example:</a:t>
            </a:r>
            <a:br>
              <a:rPr lang="en-US" altLang="en-US" dirty="0"/>
            </a:br>
            <a:r>
              <a:rPr lang="en-US" altLang="en-US" dirty="0" err="1">
                <a:latin typeface="Courier New" pitchFamily="49" charset="0"/>
              </a:rPr>
              <a:t>raise_sal</a:t>
            </a:r>
            <a:r>
              <a:rPr lang="en-US" altLang="en-US" dirty="0">
                <a:latin typeface="Courier New" pitchFamily="49" charset="0"/>
              </a:rPr>
              <a:t>(</a:t>
            </a:r>
            <a:r>
              <a:rPr lang="en-US" altLang="en-US" dirty="0" err="1">
                <a:latin typeface="Courier New" pitchFamily="49" charset="0"/>
              </a:rPr>
              <a:t>v_emp_id</a:t>
            </a:r>
            <a:r>
              <a:rPr lang="en-US" altLang="en-US" dirty="0">
                <a:latin typeface="Courier New" pitchFamily="49" charset="0"/>
              </a:rPr>
              <a:t>, raise+100);</a:t>
            </a:r>
          </a:p>
          <a:p>
            <a:pPr lvl="2">
              <a:buNone/>
            </a:pPr>
            <a:r>
              <a:rPr lang="en-US" altLang="en-US" dirty="0"/>
              <a:t>where  </a:t>
            </a:r>
            <a:r>
              <a:rPr lang="en-US" altLang="en-US" dirty="0" err="1">
                <a:latin typeface="Courier New" pitchFamily="49" charset="0"/>
              </a:rPr>
              <a:t>v_emp_id</a:t>
            </a:r>
            <a:r>
              <a:rPr lang="en-US" altLang="en-US" dirty="0"/>
              <a:t> and </a:t>
            </a:r>
            <a:r>
              <a:rPr lang="en-US" altLang="en-US" dirty="0">
                <a:latin typeface="Courier New" pitchFamily="49" charset="0"/>
              </a:rPr>
              <a:t>raise</a:t>
            </a:r>
            <a:r>
              <a:rPr lang="en-US" altLang="en-US" dirty="0"/>
              <a:t> are variables with some initialized values</a:t>
            </a:r>
          </a:p>
          <a:p>
            <a:pPr lvl="1"/>
            <a:r>
              <a:rPr lang="en-US" altLang="en-US" dirty="0"/>
              <a:t>The formal and actual parameters should be of compatible data types. If necessary, before assigning the value, PL/SQL converts the data type of the actual parameter value to that of the formal parameter.</a:t>
            </a:r>
          </a:p>
        </p:txBody>
      </p:sp>
    </p:spTree>
    <p:extLst>
      <p:ext uri="{BB962C8B-B14F-4D97-AF65-F5344CB8AC3E}">
        <p14:creationId xmlns:p14="http://schemas.microsoft.com/office/powerpoint/2010/main" val="1500173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4DBDA978-4292-4B20-B6F2-4630E30199A9}" type="slidenum">
              <a:rPr lang="en-US" smtClean="0"/>
              <a:pPr/>
              <a:t>21</a:t>
            </a:fld>
            <a:endParaRPr lang="en-US" dirty="0"/>
          </a:p>
        </p:txBody>
      </p:sp>
      <p:sp>
        <p:nvSpPr>
          <p:cNvPr id="3" name="Slide Image Placeholder 2">
            <a:extLst>
              <a:ext uri="{FF2B5EF4-FFF2-40B4-BE49-F238E27FC236}">
                <a16:creationId xmlns:a16="http://schemas.microsoft.com/office/drawing/2014/main" id="{04518986-6904-4794-BCB0-63933AF58337}"/>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99384A5A-8C3F-4FC0-AF8A-9AF8BEF8F778}"/>
              </a:ext>
            </a:extLst>
          </p:cNvPr>
          <p:cNvSpPr>
            <a:spLocks noGrp="1"/>
          </p:cNvSpPr>
          <p:nvPr>
            <p:ph type="body" idx="1"/>
          </p:nvPr>
        </p:nvSpPr>
        <p:spPr/>
        <p:txBody>
          <a:bodyPr/>
          <a:lstStyle/>
          <a:p>
            <a:pPr lvl="1"/>
            <a:r>
              <a:rPr lang="en-US" altLang="en-US" dirty="0"/>
              <a:t>The parameter mode </a:t>
            </a:r>
            <a:r>
              <a:rPr lang="en-US" altLang="en-US" dirty="0">
                <a:latin typeface="Courier New" pitchFamily="49" charset="0"/>
              </a:rPr>
              <a:t>IN</a:t>
            </a:r>
            <a:r>
              <a:rPr lang="en-US" altLang="en-US" dirty="0"/>
              <a:t> is the default passing mode—that is, if no mode is specified with a parameter declaration, the parameter is considered to be an </a:t>
            </a:r>
            <a:r>
              <a:rPr lang="en-US" altLang="en-US" dirty="0">
                <a:latin typeface="Courier New" pitchFamily="49" charset="0"/>
              </a:rPr>
              <a:t>IN</a:t>
            </a:r>
            <a:r>
              <a:rPr lang="en-US" altLang="en-US" dirty="0"/>
              <a:t> parameter. The parameter modes </a:t>
            </a:r>
            <a:r>
              <a:rPr lang="en-US" altLang="en-US" dirty="0">
                <a:latin typeface="Courier New" pitchFamily="49" charset="0"/>
              </a:rPr>
              <a:t>OUT</a:t>
            </a:r>
            <a:r>
              <a:rPr lang="en-US" altLang="en-US" dirty="0"/>
              <a:t> and </a:t>
            </a:r>
            <a:r>
              <a:rPr lang="en-US" altLang="en-US" dirty="0">
                <a:latin typeface="Courier New" pitchFamily="49" charset="0"/>
              </a:rPr>
              <a:t>IN OUT</a:t>
            </a:r>
            <a:r>
              <a:rPr lang="en-US" altLang="en-US" dirty="0"/>
              <a:t> must be explicitly specified in their parameter declarations.</a:t>
            </a:r>
          </a:p>
          <a:p>
            <a:pPr lvl="1"/>
            <a:r>
              <a:rPr lang="en-US" altLang="en-US" dirty="0"/>
              <a:t>The </a:t>
            </a:r>
            <a:r>
              <a:rPr lang="en-US" altLang="en-US" i="1" dirty="0">
                <a:latin typeface="Courier New" pitchFamily="49" charset="0"/>
              </a:rPr>
              <a:t>datatype</a:t>
            </a:r>
            <a:r>
              <a:rPr lang="en-US" altLang="en-US" dirty="0"/>
              <a:t> is specified without a size specification. It can be specified:</a:t>
            </a:r>
          </a:p>
          <a:p>
            <a:pPr lvl="2"/>
            <a:r>
              <a:rPr lang="en-US" altLang="en-US" dirty="0"/>
              <a:t>As an explicit data type</a:t>
            </a:r>
          </a:p>
          <a:p>
            <a:pPr lvl="2"/>
            <a:r>
              <a:rPr lang="en-US" altLang="en-US" dirty="0"/>
              <a:t>Using the </a:t>
            </a:r>
            <a:r>
              <a:rPr lang="en-US" altLang="en-US" dirty="0">
                <a:latin typeface="Courier New" pitchFamily="49" charset="0"/>
              </a:rPr>
              <a:t>%TYPE</a:t>
            </a:r>
            <a:r>
              <a:rPr lang="en-US" altLang="en-US" dirty="0"/>
              <a:t> definition</a:t>
            </a:r>
          </a:p>
          <a:p>
            <a:pPr lvl="2"/>
            <a:r>
              <a:rPr lang="en-US" altLang="en-US" dirty="0"/>
              <a:t>Using the </a:t>
            </a:r>
            <a:r>
              <a:rPr lang="en-US" altLang="en-US" dirty="0">
                <a:latin typeface="Courier New" pitchFamily="49" charset="0"/>
              </a:rPr>
              <a:t>%ROWTYPE</a:t>
            </a:r>
            <a:r>
              <a:rPr lang="en-US" altLang="en-US" dirty="0"/>
              <a:t> definition</a:t>
            </a:r>
          </a:p>
          <a:p>
            <a:pPr lvl="1"/>
            <a:r>
              <a:rPr lang="en-US" altLang="en-US" b="1" dirty="0"/>
              <a:t>Note:</a:t>
            </a:r>
            <a:r>
              <a:rPr lang="en-US" altLang="en-US" dirty="0"/>
              <a:t> One or more formal parameters can be declared, each separated by a comma.</a:t>
            </a:r>
          </a:p>
          <a:p>
            <a:endParaRPr lang="en-US" dirty="0"/>
          </a:p>
        </p:txBody>
      </p:sp>
    </p:spTree>
    <p:extLst>
      <p:ext uri="{BB962C8B-B14F-4D97-AF65-F5344CB8AC3E}">
        <p14:creationId xmlns:p14="http://schemas.microsoft.com/office/powerpoint/2010/main" val="3790615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t>Oracle Database 19c: PL/SQL Workshop   11 - </a:t>
            </a:r>
            <a:fld id="{A092817E-7D51-4207-A4C3-9CCD4B2A7133}" type="slidenum">
              <a:rPr lang="en-US" smtClean="0"/>
              <a:pPr/>
              <a:t>22</a:t>
            </a:fld>
            <a:endParaRPr lang="en-US" dirty="0"/>
          </a:p>
        </p:txBody>
      </p:sp>
      <p:sp>
        <p:nvSpPr>
          <p:cNvPr id="3" name="Slide Image Placeholder 2">
            <a:extLst>
              <a:ext uri="{FF2B5EF4-FFF2-40B4-BE49-F238E27FC236}">
                <a16:creationId xmlns:a16="http://schemas.microsoft.com/office/drawing/2014/main" id="{B5FA04E2-C96C-4B8D-802B-0CB031916692}"/>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A057E431-FC3D-4B16-96FF-BE81AAB4CC19}"/>
              </a:ext>
            </a:extLst>
          </p:cNvPr>
          <p:cNvSpPr>
            <a:spLocks noGrp="1"/>
          </p:cNvSpPr>
          <p:nvPr>
            <p:ph type="body" idx="1"/>
          </p:nvPr>
        </p:nvSpPr>
        <p:spPr/>
        <p:txBody>
          <a:bodyPr/>
          <a:lstStyle/>
          <a:p>
            <a:pPr lvl="1"/>
            <a:r>
              <a:rPr lang="en-US" altLang="en-US" dirty="0"/>
              <a:t>The </a:t>
            </a:r>
            <a:r>
              <a:rPr lang="en-US" altLang="en-US" dirty="0">
                <a:latin typeface="Courier New" pitchFamily="49" charset="0"/>
              </a:rPr>
              <a:t>IN</a:t>
            </a:r>
            <a:r>
              <a:rPr lang="en-US" altLang="en-US" dirty="0"/>
              <a:t> parameter mode is the default mode if no mode is specified in the declaration. The </a:t>
            </a:r>
            <a:r>
              <a:rPr lang="en-US" altLang="en-US" dirty="0">
                <a:latin typeface="Courier New" pitchFamily="49" charset="0"/>
              </a:rPr>
              <a:t>OUT</a:t>
            </a:r>
            <a:r>
              <a:rPr lang="en-US" altLang="en-US" dirty="0"/>
              <a:t> and </a:t>
            </a:r>
            <a:r>
              <a:rPr lang="en-US" altLang="en-US" dirty="0">
                <a:latin typeface="Courier New" pitchFamily="49" charset="0"/>
              </a:rPr>
              <a:t>IN OUT</a:t>
            </a:r>
            <a:r>
              <a:rPr lang="en-US" altLang="en-US" dirty="0"/>
              <a:t> parameter modes must be explicitly specified with the parameter declaration.</a:t>
            </a:r>
          </a:p>
          <a:p>
            <a:pPr lvl="1"/>
            <a:r>
              <a:rPr lang="en-US" altLang="en-US" dirty="0"/>
              <a:t>A formal parameter of </a:t>
            </a:r>
            <a:r>
              <a:rPr lang="en-US" altLang="en-US" dirty="0">
                <a:latin typeface="Courier New" pitchFamily="49" charset="0"/>
              </a:rPr>
              <a:t>IN</a:t>
            </a:r>
            <a:r>
              <a:rPr lang="en-US" altLang="en-US" dirty="0"/>
              <a:t> mode cannot be assigned a value and cannot be modified in the body of the procedure. By default, the </a:t>
            </a:r>
            <a:r>
              <a:rPr lang="en-US" altLang="en-US" dirty="0">
                <a:latin typeface="Courier New" pitchFamily="49" charset="0"/>
              </a:rPr>
              <a:t>IN</a:t>
            </a:r>
            <a:r>
              <a:rPr lang="en-US" altLang="en-US" dirty="0"/>
              <a:t> parameter is passed by reference. An </a:t>
            </a:r>
            <a:r>
              <a:rPr lang="en-US" altLang="en-US" dirty="0">
                <a:latin typeface="Courier New" pitchFamily="49" charset="0"/>
              </a:rPr>
              <a:t>IN</a:t>
            </a:r>
            <a:r>
              <a:rPr lang="en-US" altLang="en-US" dirty="0"/>
              <a:t> parameter can be assigned a default value in the formal parameter declaration, in which case the caller need not provide a value for the parameter if the default applies.</a:t>
            </a:r>
          </a:p>
          <a:p>
            <a:pPr lvl="1"/>
            <a:r>
              <a:rPr lang="en-US" altLang="en-US" dirty="0"/>
              <a:t>An </a:t>
            </a:r>
            <a:r>
              <a:rPr lang="en-US" altLang="en-US" dirty="0">
                <a:latin typeface="Courier New" pitchFamily="49" charset="0"/>
              </a:rPr>
              <a:t>OUT</a:t>
            </a:r>
            <a:r>
              <a:rPr lang="en-US" altLang="en-US" dirty="0"/>
              <a:t> or </a:t>
            </a:r>
            <a:r>
              <a:rPr lang="en-US" altLang="en-US" dirty="0">
                <a:latin typeface="Courier New" pitchFamily="49" charset="0"/>
              </a:rPr>
              <a:t>IN OUT</a:t>
            </a:r>
            <a:r>
              <a:rPr lang="en-US" altLang="en-US" dirty="0"/>
              <a:t> parameter must be assigned a value before returning to the calling environment. The </a:t>
            </a:r>
            <a:r>
              <a:rPr lang="en-US" altLang="en-US" dirty="0">
                <a:latin typeface="Courier New" pitchFamily="49" charset="0"/>
              </a:rPr>
              <a:t>OUT</a:t>
            </a:r>
            <a:r>
              <a:rPr lang="en-US" altLang="en-US" dirty="0"/>
              <a:t> and </a:t>
            </a:r>
            <a:r>
              <a:rPr lang="en-US" altLang="en-US" dirty="0">
                <a:latin typeface="Courier New" pitchFamily="49" charset="0"/>
              </a:rPr>
              <a:t>IN</a:t>
            </a:r>
            <a:r>
              <a:rPr lang="en-US" altLang="en-US" dirty="0"/>
              <a:t> </a:t>
            </a:r>
            <a:r>
              <a:rPr lang="en-US" altLang="en-US" dirty="0">
                <a:latin typeface="Courier New" pitchFamily="49" charset="0"/>
              </a:rPr>
              <a:t>OUT</a:t>
            </a:r>
            <a:r>
              <a:rPr lang="en-US" altLang="en-US" dirty="0"/>
              <a:t> parameters cannot be assigned default values. </a:t>
            </a:r>
          </a:p>
          <a:p>
            <a:endParaRPr lang="en-US" dirty="0"/>
          </a:p>
        </p:txBody>
      </p:sp>
    </p:spTree>
    <p:extLst>
      <p:ext uri="{BB962C8B-B14F-4D97-AF65-F5344CB8AC3E}">
        <p14:creationId xmlns:p14="http://schemas.microsoft.com/office/powerpoint/2010/main" val="1588753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DF854E37-A5FC-4C17-97E7-8F7FE0B43DA5}" type="slidenum">
              <a:rPr lang="en-US" smtClean="0"/>
              <a:pPr/>
              <a:t>23</a:t>
            </a:fld>
            <a:endParaRPr lang="en-US" dirty="0"/>
          </a:p>
        </p:txBody>
      </p:sp>
      <p:sp>
        <p:nvSpPr>
          <p:cNvPr id="3" name="Slide Image Placeholder 2">
            <a:extLst>
              <a:ext uri="{FF2B5EF4-FFF2-40B4-BE49-F238E27FC236}">
                <a16:creationId xmlns:a16="http://schemas.microsoft.com/office/drawing/2014/main" id="{8FC87CAC-55DE-424D-8C6C-511743F32C2A}"/>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A19C9BC3-D6DA-4A8B-BD08-8EE706A6E01D}"/>
              </a:ext>
            </a:extLst>
          </p:cNvPr>
          <p:cNvSpPr>
            <a:spLocks noGrp="1"/>
          </p:cNvSpPr>
          <p:nvPr>
            <p:ph type="body" idx="1"/>
          </p:nvPr>
        </p:nvSpPr>
        <p:spPr>
          <a:xfrm>
            <a:off x="457200" y="4617720"/>
            <a:ext cx="6858000" cy="5440680"/>
          </a:xfrm>
        </p:spPr>
        <p:txBody>
          <a:bodyPr/>
          <a:lstStyle/>
          <a:p>
            <a:pPr lvl="1"/>
            <a:r>
              <a:rPr lang="en-US" altLang="en-US" dirty="0"/>
              <a:t>The slide shows an example for using IN mode of procedure parameters. </a:t>
            </a:r>
            <a:r>
              <a:rPr lang="en-US" altLang="en-US" dirty="0">
                <a:latin typeface="Courier New" pitchFamily="49" charset="0"/>
                <a:cs typeface="Courier New" pitchFamily="49" charset="0"/>
              </a:rPr>
              <a:t>IN</a:t>
            </a:r>
            <a:r>
              <a:rPr lang="en-US" altLang="en-US" dirty="0"/>
              <a:t> mode implies input to the procedure.</a:t>
            </a:r>
          </a:p>
          <a:p>
            <a:pPr lvl="1"/>
            <a:r>
              <a:rPr lang="en-US" altLang="en-US" dirty="0"/>
              <a:t>In the example, the procedure accepts an employee ID as input parameter. This input parameter is used to retrieve data from the employees table inside the procedure and display the current value of the employee salary.</a:t>
            </a:r>
          </a:p>
          <a:p>
            <a:pPr lvl="1"/>
            <a:r>
              <a:rPr lang="en-US" altLang="en-US" dirty="0"/>
              <a:t>Here in the slide we invoke the procedure by using the </a:t>
            </a:r>
            <a:r>
              <a:rPr lang="en-US" altLang="en-US" dirty="0">
                <a:latin typeface="Courier New" pitchFamily="49" charset="0"/>
              </a:rPr>
              <a:t>EXECUTE</a:t>
            </a:r>
            <a:r>
              <a:rPr lang="en-US" altLang="en-US" dirty="0"/>
              <a:t> command. </a:t>
            </a:r>
          </a:p>
          <a:p>
            <a:pPr lvl="1"/>
            <a:r>
              <a:rPr lang="en-US" altLang="en-US" dirty="0"/>
              <a:t>You can also invoke a procedure from another procedure by making a direct call inside an executable section of the calling block. Invoke the procedure with actual parameters in the PL/SQL block as shown below:</a:t>
            </a:r>
          </a:p>
          <a:p>
            <a:pPr lvl="4"/>
            <a:r>
              <a:rPr lang="en-US" altLang="en-US" dirty="0"/>
              <a:t>		...</a:t>
            </a:r>
          </a:p>
          <a:p>
            <a:pPr lvl="4"/>
            <a:r>
              <a:rPr lang="en-US" altLang="en-US" dirty="0"/>
              <a:t>		BEGIN</a:t>
            </a:r>
          </a:p>
          <a:p>
            <a:pPr lvl="4"/>
            <a:r>
              <a:rPr lang="en-US" altLang="en-US" dirty="0"/>
              <a:t>		  </a:t>
            </a:r>
            <a:r>
              <a:rPr lang="en-US" altLang="en-US" dirty="0" err="1"/>
              <a:t>query_emp</a:t>
            </a:r>
            <a:r>
              <a:rPr lang="en-US" altLang="en-US" dirty="0"/>
              <a:t>(176);</a:t>
            </a:r>
          </a:p>
          <a:p>
            <a:pPr lvl="4"/>
            <a:r>
              <a:rPr lang="en-US" altLang="en-US" dirty="0"/>
              <a:t>		END;</a:t>
            </a:r>
          </a:p>
          <a:p>
            <a:pPr lvl="1"/>
            <a:r>
              <a:rPr lang="en-US" altLang="en-US" b="1" dirty="0"/>
              <a:t>Note:</a:t>
            </a:r>
            <a:r>
              <a:rPr lang="en-US" altLang="en-US" dirty="0"/>
              <a:t> </a:t>
            </a:r>
            <a:r>
              <a:rPr lang="en-US" altLang="en-US" dirty="0">
                <a:latin typeface="Courier New" pitchFamily="49" charset="0"/>
              </a:rPr>
              <a:t>IN</a:t>
            </a:r>
            <a:r>
              <a:rPr lang="en-US" altLang="en-US" dirty="0"/>
              <a:t> parameters are passed as read-only values from the calling environment into the procedure. Attempts to change the value of an </a:t>
            </a:r>
            <a:r>
              <a:rPr lang="en-US" altLang="en-US" dirty="0">
                <a:latin typeface="Courier New" pitchFamily="49" charset="0"/>
              </a:rPr>
              <a:t>IN</a:t>
            </a:r>
            <a:r>
              <a:rPr lang="en-US" altLang="en-US" dirty="0"/>
              <a:t> parameter result in a compile-time error.</a:t>
            </a:r>
          </a:p>
          <a:p>
            <a:endParaRPr lang="en-US" dirty="0"/>
          </a:p>
        </p:txBody>
      </p:sp>
    </p:spTree>
    <p:extLst>
      <p:ext uri="{BB962C8B-B14F-4D97-AF65-F5344CB8AC3E}">
        <p14:creationId xmlns:p14="http://schemas.microsoft.com/office/powerpoint/2010/main" val="2169751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B62AAFA7-73AB-4B2C-8D60-57D9D164799C}" type="slidenum">
              <a:rPr lang="en-US" smtClean="0"/>
              <a:pPr/>
              <a:t>24</a:t>
            </a:fld>
            <a:endParaRPr lang="en-US" dirty="0"/>
          </a:p>
        </p:txBody>
      </p:sp>
      <p:sp>
        <p:nvSpPr>
          <p:cNvPr id="3" name="Slide Image Placeholder 2">
            <a:extLst>
              <a:ext uri="{FF2B5EF4-FFF2-40B4-BE49-F238E27FC236}">
                <a16:creationId xmlns:a16="http://schemas.microsoft.com/office/drawing/2014/main" id="{92A9899D-AB84-49A6-BF67-44ECB5A81EF4}"/>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69292F70-200B-4A41-B830-FD9A3618CEE6}"/>
              </a:ext>
            </a:extLst>
          </p:cNvPr>
          <p:cNvSpPr>
            <a:spLocks noGrp="1"/>
          </p:cNvSpPr>
          <p:nvPr>
            <p:ph type="body" idx="1"/>
          </p:nvPr>
        </p:nvSpPr>
        <p:spPr/>
        <p:txBody>
          <a:bodyPr/>
          <a:lstStyle/>
          <a:p>
            <a:pPr lvl="1"/>
            <a:r>
              <a:rPr lang="en-US" altLang="en-US" dirty="0"/>
              <a:t>The slide shows the usage of </a:t>
            </a:r>
            <a:r>
              <a:rPr lang="en-US" altLang="en-US" dirty="0">
                <a:latin typeface="Courier New" pitchFamily="49" charset="0"/>
                <a:cs typeface="Courier New" pitchFamily="49" charset="0"/>
              </a:rPr>
              <a:t>OUT</a:t>
            </a:r>
            <a:r>
              <a:rPr lang="en-US" altLang="en-US" dirty="0"/>
              <a:t> parameters in a procedure.</a:t>
            </a:r>
          </a:p>
          <a:p>
            <a:pPr lvl="1"/>
            <a:r>
              <a:rPr lang="en-US" altLang="en-US" dirty="0"/>
              <a:t>The first piece of code is the definition of a procedure </a:t>
            </a:r>
            <a:r>
              <a:rPr lang="en-US" altLang="en-US" dirty="0" err="1">
                <a:latin typeface="Courier New" pitchFamily="49" charset="0"/>
                <a:cs typeface="Courier New" pitchFamily="49" charset="0"/>
              </a:rPr>
              <a:t>query_emp</a:t>
            </a:r>
            <a:r>
              <a:rPr lang="en-US" altLang="en-US" dirty="0"/>
              <a:t> which has one parameter set to </a:t>
            </a:r>
            <a:r>
              <a:rPr lang="en-US" altLang="en-US" dirty="0">
                <a:latin typeface="Courier New" pitchFamily="49" charset="0"/>
                <a:cs typeface="Courier New" pitchFamily="49" charset="0"/>
              </a:rPr>
              <a:t>IN</a:t>
            </a:r>
            <a:r>
              <a:rPr lang="en-US" altLang="en-US" dirty="0"/>
              <a:t> mode and two parameters set to </a:t>
            </a:r>
            <a:r>
              <a:rPr lang="en-US" altLang="en-US" dirty="0">
                <a:latin typeface="Courier New" pitchFamily="49" charset="0"/>
                <a:cs typeface="Courier New" pitchFamily="49" charset="0"/>
              </a:rPr>
              <a:t>OUT</a:t>
            </a:r>
            <a:r>
              <a:rPr lang="en-US" altLang="en-US" dirty="0"/>
              <a:t> mode. The parameter set to </a:t>
            </a:r>
            <a:r>
              <a:rPr lang="en-US" altLang="en-US" dirty="0">
                <a:latin typeface="Courier New" pitchFamily="49" charset="0"/>
                <a:cs typeface="Courier New" pitchFamily="49" charset="0"/>
              </a:rPr>
              <a:t>IN</a:t>
            </a:r>
            <a:r>
              <a:rPr lang="en-US" altLang="en-US" dirty="0"/>
              <a:t> mode is the value of the </a:t>
            </a:r>
            <a:r>
              <a:rPr lang="en-US" altLang="en-US" dirty="0" err="1">
                <a:latin typeface="Courier New" pitchFamily="49" charset="0"/>
                <a:cs typeface="Courier New" pitchFamily="49" charset="0"/>
              </a:rPr>
              <a:t>employee_id</a:t>
            </a:r>
            <a:r>
              <a:rPr lang="en-US" altLang="en-US" dirty="0"/>
              <a:t> and the parameters set to </a:t>
            </a:r>
            <a:r>
              <a:rPr lang="en-US" altLang="en-US" dirty="0">
                <a:latin typeface="Courier New" pitchFamily="49" charset="0"/>
                <a:cs typeface="Courier New" pitchFamily="49" charset="0"/>
              </a:rPr>
              <a:t>OUT</a:t>
            </a:r>
            <a:r>
              <a:rPr lang="en-US" altLang="en-US" dirty="0"/>
              <a:t> mode are the values of </a:t>
            </a:r>
            <a:r>
              <a:rPr lang="en-US" altLang="en-US" dirty="0" err="1">
                <a:latin typeface="Courier New" pitchFamily="49" charset="0"/>
                <a:cs typeface="Courier New" pitchFamily="49" charset="0"/>
              </a:rPr>
              <a:t>last_name</a:t>
            </a:r>
            <a:r>
              <a:rPr lang="en-US" altLang="en-US" dirty="0"/>
              <a:t> and </a:t>
            </a:r>
            <a:r>
              <a:rPr lang="en-US" altLang="en-US" dirty="0">
                <a:latin typeface="Courier New" pitchFamily="49" charset="0"/>
                <a:cs typeface="Courier New" pitchFamily="49" charset="0"/>
              </a:rPr>
              <a:t>salary</a:t>
            </a:r>
            <a:r>
              <a:rPr lang="en-US" altLang="en-US" dirty="0"/>
              <a:t> of the employee. We use this procedure in another procedure </a:t>
            </a:r>
            <a:r>
              <a:rPr lang="en-US" altLang="en-US" dirty="0">
                <a:latin typeface="Courier New" pitchFamily="49" charset="0"/>
                <a:cs typeface="Courier New" pitchFamily="49" charset="0"/>
              </a:rPr>
              <a:t>display</a:t>
            </a:r>
            <a:r>
              <a:rPr lang="en-US" altLang="en-US" dirty="0"/>
              <a:t> defined in the second code box.</a:t>
            </a:r>
          </a:p>
          <a:p>
            <a:pPr lvl="1"/>
            <a:r>
              <a:rPr lang="en-US" altLang="en-US" dirty="0"/>
              <a:t> The </a:t>
            </a:r>
            <a:r>
              <a:rPr lang="en-US" altLang="en-US" dirty="0" err="1">
                <a:latin typeface="Courier New" pitchFamily="49" charset="0"/>
                <a:cs typeface="Courier New" pitchFamily="49" charset="0"/>
              </a:rPr>
              <a:t>query_emp</a:t>
            </a:r>
            <a:r>
              <a:rPr lang="en-US" altLang="en-US" dirty="0"/>
              <a:t> procedure is invoked in the display procedure by passing only the input parameter. There are place holders for the output parameter, declared as variables in the display procedure. The output parameters of the </a:t>
            </a:r>
            <a:r>
              <a:rPr lang="en-US" altLang="en-US" dirty="0" err="1">
                <a:latin typeface="Courier New" pitchFamily="49" charset="0"/>
                <a:cs typeface="Courier New" pitchFamily="49" charset="0"/>
              </a:rPr>
              <a:t>query_emp</a:t>
            </a:r>
            <a:r>
              <a:rPr lang="en-US" altLang="en-US" dirty="0"/>
              <a:t> procedure are retrieved into the display procedure and used in the output message.</a:t>
            </a:r>
          </a:p>
          <a:p>
            <a:pPr lvl="1"/>
            <a:r>
              <a:rPr lang="en-US" altLang="en-US" b="1" dirty="0"/>
              <a:t>Note:</a:t>
            </a:r>
            <a:r>
              <a:rPr lang="en-US" altLang="en-US" dirty="0"/>
              <a:t> Make sure that the data type for the actual parameter variables used to retrieve values from the </a:t>
            </a:r>
            <a:r>
              <a:rPr lang="en-US" altLang="en-US" dirty="0">
                <a:latin typeface="Courier New" pitchFamily="49" charset="0"/>
                <a:cs typeface="Courier New" pitchFamily="49" charset="0"/>
              </a:rPr>
              <a:t>OUT</a:t>
            </a:r>
            <a:r>
              <a:rPr lang="en-US" altLang="en-US" dirty="0"/>
              <a:t> parameters has a size sufficient to hold the data values being returned.</a:t>
            </a:r>
          </a:p>
          <a:p>
            <a:endParaRPr lang="en-US" dirty="0"/>
          </a:p>
        </p:txBody>
      </p:sp>
    </p:spTree>
    <p:extLst>
      <p:ext uri="{BB962C8B-B14F-4D97-AF65-F5344CB8AC3E}">
        <p14:creationId xmlns:p14="http://schemas.microsoft.com/office/powerpoint/2010/main" val="3479824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D8CE4D6F-FD99-484A-8B1B-5FA263360D40}" type="slidenum">
              <a:rPr lang="en-US" smtClean="0"/>
              <a:pPr/>
              <a:t>25</a:t>
            </a:fld>
            <a:endParaRPr lang="en-US" dirty="0"/>
          </a:p>
        </p:txBody>
      </p:sp>
      <p:sp>
        <p:nvSpPr>
          <p:cNvPr id="3" name="Slide Image Placeholder 2">
            <a:extLst>
              <a:ext uri="{FF2B5EF4-FFF2-40B4-BE49-F238E27FC236}">
                <a16:creationId xmlns:a16="http://schemas.microsoft.com/office/drawing/2014/main" id="{247E71F7-3993-4488-BD0F-E6101304D462}"/>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789E9AD1-3C99-4543-9AD2-C94667B2F7BF}"/>
              </a:ext>
            </a:extLst>
          </p:cNvPr>
          <p:cNvSpPr>
            <a:spLocks noGrp="1"/>
          </p:cNvSpPr>
          <p:nvPr>
            <p:ph type="body" idx="1"/>
          </p:nvPr>
        </p:nvSpPr>
        <p:spPr/>
        <p:txBody>
          <a:bodyPr/>
          <a:lstStyle/>
          <a:p>
            <a:pPr lvl="1">
              <a:spcBef>
                <a:spcPts val="200"/>
              </a:spcBef>
            </a:pPr>
            <a:r>
              <a:rPr lang="en-US" altLang="en-US" dirty="0"/>
              <a:t>Using an </a:t>
            </a:r>
            <a:r>
              <a:rPr lang="en-US" altLang="en-US" dirty="0">
                <a:latin typeface="Courier New" pitchFamily="49" charset="0"/>
              </a:rPr>
              <a:t>IN OUT</a:t>
            </a:r>
            <a:r>
              <a:rPr lang="en-US" altLang="en-US" dirty="0"/>
              <a:t> parameter, you can pass a value into a procedure that can be updated and returned as output. The actual parameter value supplied from the calling environment can return either the original unchanged value or a new value that is set within the procedure.</a:t>
            </a:r>
          </a:p>
          <a:p>
            <a:pPr lvl="1">
              <a:spcBef>
                <a:spcPts val="200"/>
              </a:spcBef>
            </a:pPr>
            <a:r>
              <a:rPr lang="en-US" altLang="en-US" dirty="0"/>
              <a:t>The slide example creates a procedure with an </a:t>
            </a:r>
            <a:r>
              <a:rPr lang="en-US" altLang="en-US" dirty="0">
                <a:latin typeface="Courier New" pitchFamily="49" charset="0"/>
              </a:rPr>
              <a:t>IN OUT</a:t>
            </a:r>
            <a:r>
              <a:rPr lang="en-US" altLang="en-US" dirty="0"/>
              <a:t> parameter to accept a character string containing digits for a phone number. The procedure returns the phone number formatted with parentheses around the first three characters and a hyphen after the sixth digit; for example, the phone string 8006330575 is returned as (</a:t>
            </a:r>
            <a:r>
              <a:rPr lang="en-US" altLang="en-US" dirty="0">
                <a:latin typeface="Courier New" pitchFamily="49" charset="0"/>
              </a:rPr>
              <a:t>800</a:t>
            </a:r>
            <a:r>
              <a:rPr lang="en-US" altLang="en-US" dirty="0"/>
              <a:t>) </a:t>
            </a:r>
            <a:r>
              <a:rPr lang="en-US" altLang="en-US" dirty="0">
                <a:latin typeface="Courier New" pitchFamily="49" charset="0"/>
              </a:rPr>
              <a:t>633-0575</a:t>
            </a:r>
            <a:r>
              <a:rPr lang="en-US" altLang="en-US" dirty="0"/>
              <a:t>. </a:t>
            </a:r>
          </a:p>
          <a:p>
            <a:pPr lvl="1">
              <a:spcBef>
                <a:spcPts val="200"/>
              </a:spcBef>
            </a:pPr>
            <a:r>
              <a:rPr lang="en-US" altLang="en-US" dirty="0"/>
              <a:t>The following code uses the </a:t>
            </a:r>
            <a:r>
              <a:rPr lang="en-US" altLang="en-US" dirty="0" err="1">
                <a:latin typeface="Courier New" pitchFamily="49" charset="0"/>
              </a:rPr>
              <a:t>b_phone_no</a:t>
            </a:r>
            <a:r>
              <a:rPr lang="en-US" altLang="en-US" dirty="0"/>
              <a:t> host variable of SQL*Plus to provide the input value passed to the </a:t>
            </a:r>
            <a:r>
              <a:rPr lang="en-US" altLang="en-US" dirty="0">
                <a:latin typeface="Courier New" pitchFamily="49" charset="0"/>
              </a:rPr>
              <a:t>FORMAT_PHONE</a:t>
            </a:r>
            <a:r>
              <a:rPr lang="en-US" altLang="en-US" dirty="0"/>
              <a:t> procedure. The procedure is executed and returns an updated string in the </a:t>
            </a:r>
            <a:r>
              <a:rPr lang="en-US" altLang="en-US" dirty="0" err="1">
                <a:latin typeface="Courier New" pitchFamily="49" charset="0"/>
              </a:rPr>
              <a:t>b_phone_no</a:t>
            </a:r>
            <a:r>
              <a:rPr lang="en-US" altLang="en-US" dirty="0"/>
              <a:t> host variable. The output of the following code is displayed in the slide:</a:t>
            </a:r>
          </a:p>
          <a:p>
            <a:pPr lvl="4">
              <a:spcBef>
                <a:spcPts val="200"/>
              </a:spcBef>
            </a:pPr>
            <a:r>
              <a:rPr lang="en-US" altLang="en-US" dirty="0"/>
              <a:t>		VARIABLE </a:t>
            </a:r>
            <a:r>
              <a:rPr lang="en-US" altLang="en-US" dirty="0" err="1"/>
              <a:t>b_phone_no</a:t>
            </a:r>
            <a:r>
              <a:rPr lang="en-US" altLang="en-US" dirty="0"/>
              <a:t> VARCHAR2(15)</a:t>
            </a:r>
          </a:p>
          <a:p>
            <a:pPr lvl="4">
              <a:spcBef>
                <a:spcPts val="200"/>
              </a:spcBef>
            </a:pPr>
            <a:r>
              <a:rPr lang="en-US" altLang="en-US" dirty="0"/>
              <a:t>		EXECUTE :</a:t>
            </a:r>
            <a:r>
              <a:rPr lang="en-US" altLang="en-US" dirty="0" err="1"/>
              <a:t>b_phone_no</a:t>
            </a:r>
            <a:r>
              <a:rPr lang="en-US" altLang="en-US" dirty="0"/>
              <a:t> := '8006330575' </a:t>
            </a:r>
          </a:p>
          <a:p>
            <a:pPr lvl="4">
              <a:spcBef>
                <a:spcPts val="200"/>
              </a:spcBef>
            </a:pPr>
            <a:r>
              <a:rPr lang="en-US" altLang="en-US" dirty="0"/>
              <a:t>		PRINT </a:t>
            </a:r>
            <a:r>
              <a:rPr lang="en-US" altLang="en-US" dirty="0" err="1"/>
              <a:t>b_phone_no</a:t>
            </a:r>
            <a:endParaRPr lang="en-US" altLang="en-US" dirty="0"/>
          </a:p>
          <a:p>
            <a:pPr lvl="4">
              <a:spcBef>
                <a:spcPts val="200"/>
              </a:spcBef>
            </a:pPr>
            <a:r>
              <a:rPr lang="en-US" altLang="en-US" dirty="0"/>
              <a:t>		EXECUTE </a:t>
            </a:r>
            <a:r>
              <a:rPr lang="en-US" altLang="en-US" dirty="0" err="1"/>
              <a:t>format_phone</a:t>
            </a:r>
            <a:r>
              <a:rPr lang="en-US" altLang="en-US" dirty="0"/>
              <a:t> (:</a:t>
            </a:r>
            <a:r>
              <a:rPr lang="en-US" altLang="en-US" dirty="0" err="1"/>
              <a:t>b_phone_no</a:t>
            </a:r>
            <a:r>
              <a:rPr lang="en-US" altLang="en-US" dirty="0"/>
              <a:t>)</a:t>
            </a:r>
          </a:p>
          <a:p>
            <a:pPr lvl="4">
              <a:spcBef>
                <a:spcPts val="200"/>
              </a:spcBef>
            </a:pPr>
            <a:r>
              <a:rPr lang="en-US" altLang="en-US" dirty="0"/>
              <a:t>		PRINT </a:t>
            </a:r>
            <a:r>
              <a:rPr lang="en-US" altLang="en-US" dirty="0" err="1"/>
              <a:t>b_phone_no</a:t>
            </a:r>
            <a:endParaRPr lang="en-US" altLang="en-US" dirty="0"/>
          </a:p>
          <a:p>
            <a:endParaRPr lang="en-US" dirty="0"/>
          </a:p>
        </p:txBody>
      </p:sp>
    </p:spTree>
    <p:extLst>
      <p:ext uri="{BB962C8B-B14F-4D97-AF65-F5344CB8AC3E}">
        <p14:creationId xmlns:p14="http://schemas.microsoft.com/office/powerpoint/2010/main" val="172716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70CE1C96-3D5C-41AC-84AC-6FA118EB7418}" type="slidenum">
              <a:rPr lang="en-US" smtClean="0"/>
              <a:pPr/>
              <a:t>26</a:t>
            </a:fld>
            <a:endParaRPr lang="en-US" dirty="0"/>
          </a:p>
        </p:txBody>
      </p:sp>
      <p:sp>
        <p:nvSpPr>
          <p:cNvPr id="3" name="Slide Image Placeholder 2">
            <a:extLst>
              <a:ext uri="{FF2B5EF4-FFF2-40B4-BE49-F238E27FC236}">
                <a16:creationId xmlns:a16="http://schemas.microsoft.com/office/drawing/2014/main" id="{DB2D6B6A-E26F-4DC1-8EED-BC4207FCD89E}"/>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0CC85CA8-A650-49D3-838F-2341EB2BA3C9}"/>
              </a:ext>
            </a:extLst>
          </p:cNvPr>
          <p:cNvSpPr>
            <a:spLocks noGrp="1"/>
          </p:cNvSpPr>
          <p:nvPr>
            <p:ph type="body" idx="1"/>
          </p:nvPr>
        </p:nvSpPr>
        <p:spPr/>
        <p:txBody>
          <a:bodyPr/>
          <a:lstStyle/>
          <a:p>
            <a:pPr lvl="1"/>
            <a:r>
              <a:rPr lang="en-US" altLang="en-US" dirty="0"/>
              <a:t>When calling a subprogram, you can write the actual parameters by using the following notations:</a:t>
            </a:r>
          </a:p>
          <a:p>
            <a:pPr lvl="2"/>
            <a:r>
              <a:rPr lang="en-US" altLang="en-US" b="1" dirty="0"/>
              <a:t>Positional:</a:t>
            </a:r>
            <a:r>
              <a:rPr lang="en-US" altLang="en-US" dirty="0"/>
              <a:t> You list the actual parameter values in the same order in which the formal parameters are declared. This notation is compact, but if you specify the parameters (especially literals) in the wrong order, the procedure execution may give wrong results or it might result in an error.</a:t>
            </a:r>
          </a:p>
          <a:p>
            <a:pPr lvl="2"/>
            <a:r>
              <a:rPr lang="en-US" altLang="en-US" b="1" dirty="0"/>
              <a:t>Named: </a:t>
            </a:r>
            <a:r>
              <a:rPr lang="en-US" altLang="en-US" dirty="0"/>
              <a:t>You list the actual values in an arbitrary order and use the association operator to associate each actual parameter with its formal parameter by name. The PL/SQL </a:t>
            </a:r>
            <a:r>
              <a:rPr lang="en-US" altLang="en-US" b="1" dirty="0"/>
              <a:t>association operator</a:t>
            </a:r>
            <a:r>
              <a:rPr lang="en-US" altLang="en-US" dirty="0"/>
              <a:t> is an “equal” sign followed by an “is greater than” sign, without spaces: </a:t>
            </a:r>
            <a:r>
              <a:rPr lang="en-US" altLang="en-US" b="1" dirty="0">
                <a:latin typeface="Courier New" pitchFamily="49" charset="0"/>
              </a:rPr>
              <a:t>=&gt;</a:t>
            </a:r>
            <a:r>
              <a:rPr lang="en-US" altLang="en-US" dirty="0"/>
              <a:t>. The order of the parameters is not significant. This notation is more verbose, but makes your code easier to read and maintain. You can sometimes avoid changing your code if the procedure’s parameter list changes, for example, if the parameters are reordered or a new optional parameter is added. </a:t>
            </a:r>
          </a:p>
          <a:p>
            <a:pPr lvl="2"/>
            <a:r>
              <a:rPr lang="en-US" altLang="en-US" b="1" dirty="0"/>
              <a:t>Mixed:</a:t>
            </a:r>
            <a:r>
              <a:rPr lang="en-US" altLang="en-US" dirty="0"/>
              <a:t> You list the first parameter values by their position and the remainder by using the special syntax of the named method. You can use this notation to call procedures that have some required parameters, followed by some optional parameters.</a:t>
            </a:r>
          </a:p>
        </p:txBody>
      </p:sp>
    </p:spTree>
    <p:extLst>
      <p:ext uri="{BB962C8B-B14F-4D97-AF65-F5344CB8AC3E}">
        <p14:creationId xmlns:p14="http://schemas.microsoft.com/office/powerpoint/2010/main" val="797851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49DEF180-D67B-4D29-A514-6878D3E04A22}" type="slidenum">
              <a:rPr lang="en-US" smtClean="0"/>
              <a:pPr/>
              <a:t>27</a:t>
            </a:fld>
            <a:endParaRPr lang="en-US" dirty="0"/>
          </a:p>
        </p:txBody>
      </p:sp>
      <p:sp>
        <p:nvSpPr>
          <p:cNvPr id="3" name="Slide Image Placeholder 2">
            <a:extLst>
              <a:ext uri="{FF2B5EF4-FFF2-40B4-BE49-F238E27FC236}">
                <a16:creationId xmlns:a16="http://schemas.microsoft.com/office/drawing/2014/main" id="{B69DB1D3-1C24-423E-B4CD-863C199561F0}"/>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FA6B9B55-49B7-42A1-8CE0-A1A916726A34}"/>
              </a:ext>
            </a:extLst>
          </p:cNvPr>
          <p:cNvSpPr>
            <a:spLocks noGrp="1"/>
          </p:cNvSpPr>
          <p:nvPr>
            <p:ph type="body" idx="1"/>
          </p:nvPr>
        </p:nvSpPr>
        <p:spPr/>
        <p:txBody>
          <a:bodyPr/>
          <a:lstStyle/>
          <a:p>
            <a:pPr lvl="1"/>
            <a:r>
              <a:rPr lang="en-US" altLang="en-US" dirty="0"/>
              <a:t>You can see in the slide that  Alice has modified the </a:t>
            </a:r>
            <a:r>
              <a:rPr lang="en-US" altLang="en-US" dirty="0" err="1">
                <a:latin typeface="Courier New" pitchFamily="49" charset="0"/>
                <a:cs typeface="Courier New" pitchFamily="49" charset="0"/>
              </a:rPr>
              <a:t>raise_sal</a:t>
            </a:r>
            <a:r>
              <a:rPr lang="en-US" altLang="en-US" dirty="0"/>
              <a:t> procedure to accept input parameters. The procedure accepts the </a:t>
            </a:r>
            <a:r>
              <a:rPr lang="en-US" altLang="en-US" dirty="0" err="1">
                <a:latin typeface="Courier New" pitchFamily="49" charset="0"/>
                <a:cs typeface="Courier New" pitchFamily="49" charset="0"/>
              </a:rPr>
              <a:t>employee_id</a:t>
            </a:r>
            <a:r>
              <a:rPr lang="en-US" altLang="en-US" dirty="0"/>
              <a:t> and the percentage of salary raise that has to be given to the specific employee. </a:t>
            </a:r>
          </a:p>
          <a:p>
            <a:pPr lvl="1"/>
            <a:r>
              <a:rPr lang="en-US" altLang="en-US" dirty="0"/>
              <a:t>Based on the values of the input parameters an </a:t>
            </a:r>
            <a:r>
              <a:rPr lang="en-US" altLang="en-US" dirty="0">
                <a:latin typeface="Courier New" pitchFamily="49" charset="0"/>
                <a:cs typeface="Courier New" pitchFamily="49" charset="0"/>
              </a:rPr>
              <a:t>UPDATE</a:t>
            </a:r>
            <a:r>
              <a:rPr lang="en-US" altLang="en-US" dirty="0"/>
              <a:t> command is executed in the executable section of the </a:t>
            </a:r>
            <a:r>
              <a:rPr lang="en-US" altLang="en-US" dirty="0" err="1">
                <a:latin typeface="Courier New" pitchFamily="49" charset="0"/>
                <a:cs typeface="Courier New" pitchFamily="49" charset="0"/>
              </a:rPr>
              <a:t>raise_sal</a:t>
            </a:r>
            <a:r>
              <a:rPr lang="en-US" altLang="en-US" dirty="0"/>
              <a:t> procedure.</a:t>
            </a:r>
          </a:p>
          <a:p>
            <a:endParaRPr lang="en-US" dirty="0"/>
          </a:p>
        </p:txBody>
      </p:sp>
    </p:spTree>
    <p:extLst>
      <p:ext uri="{BB962C8B-B14F-4D97-AF65-F5344CB8AC3E}">
        <p14:creationId xmlns:p14="http://schemas.microsoft.com/office/powerpoint/2010/main" val="2628987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BE362528-74E5-4C55-BCF7-EDD489FF9BC4}" type="slidenum">
              <a:rPr lang="en-US" smtClean="0"/>
              <a:pPr/>
              <a:t>28</a:t>
            </a:fld>
            <a:endParaRPr lang="en-US" dirty="0"/>
          </a:p>
        </p:txBody>
      </p:sp>
      <p:sp>
        <p:nvSpPr>
          <p:cNvPr id="3" name="Slide Image Placeholder 2">
            <a:extLst>
              <a:ext uri="{FF2B5EF4-FFF2-40B4-BE49-F238E27FC236}">
                <a16:creationId xmlns:a16="http://schemas.microsoft.com/office/drawing/2014/main" id="{61AEC56E-5F13-4431-9B2A-414437234257}"/>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AD66D79A-B70D-4AC0-9EB0-FF5EA013C54E}"/>
              </a:ext>
            </a:extLst>
          </p:cNvPr>
          <p:cNvSpPr>
            <a:spLocks noGrp="1"/>
          </p:cNvSpPr>
          <p:nvPr>
            <p:ph type="body" idx="1"/>
          </p:nvPr>
        </p:nvSpPr>
        <p:spPr/>
        <p:txBody>
          <a:bodyPr/>
          <a:lstStyle/>
          <a:p>
            <a:pPr lvl="1"/>
            <a:r>
              <a:rPr lang="en-US" altLang="en-US" dirty="0"/>
              <a:t>Passing actual parameters by position is shown in the first call to execute </a:t>
            </a:r>
            <a:r>
              <a:rPr lang="en-US" altLang="en-US" dirty="0" err="1">
                <a:latin typeface="Courier New" pitchFamily="49" charset="0"/>
              </a:rPr>
              <a:t>raise_sal</a:t>
            </a:r>
            <a:r>
              <a:rPr lang="en-US" altLang="en-US" dirty="0"/>
              <a:t> in the first code example in the slide. The first actual parameter supplies the value </a:t>
            </a:r>
            <a:r>
              <a:rPr lang="en-US" altLang="en-US" dirty="0">
                <a:latin typeface="Courier New" pitchFamily="49" charset="0"/>
              </a:rPr>
              <a:t>176</a:t>
            </a:r>
            <a:r>
              <a:rPr lang="en-US" altLang="en-US" dirty="0"/>
              <a:t> for the </a:t>
            </a:r>
            <a:r>
              <a:rPr lang="en-US" altLang="en-US" dirty="0" err="1">
                <a:latin typeface="Courier New" pitchFamily="49" charset="0"/>
              </a:rPr>
              <a:t>p_id</a:t>
            </a:r>
            <a:r>
              <a:rPr lang="en-US" altLang="en-US" dirty="0"/>
              <a:t> formal parameter. The second actual parameter value of </a:t>
            </a:r>
            <a:r>
              <a:rPr lang="en-US" altLang="en-US" dirty="0">
                <a:latin typeface="Courier New" pitchFamily="49" charset="0"/>
              </a:rPr>
              <a:t>10</a:t>
            </a:r>
            <a:r>
              <a:rPr lang="en-US" altLang="en-US" dirty="0"/>
              <a:t> is assigned by position to the </a:t>
            </a:r>
            <a:r>
              <a:rPr lang="en-US" altLang="en-US" dirty="0" err="1">
                <a:latin typeface="Courier New" pitchFamily="49" charset="0"/>
              </a:rPr>
              <a:t>p_percent</a:t>
            </a:r>
            <a:r>
              <a:rPr lang="en-US" altLang="en-US" dirty="0"/>
              <a:t> formal parameter.</a:t>
            </a:r>
          </a:p>
          <a:p>
            <a:pPr lvl="1"/>
            <a:r>
              <a:rPr lang="en-US" altLang="en-US" dirty="0"/>
              <a:t>Passing parameters using the named notation is shown in the second code example in the slide. The </a:t>
            </a:r>
            <a:r>
              <a:rPr lang="en-US" altLang="en-US" dirty="0" err="1">
                <a:latin typeface="Courier New" pitchFamily="49" charset="0"/>
              </a:rPr>
              <a:t>p_percent</a:t>
            </a:r>
            <a:r>
              <a:rPr lang="en-US" altLang="en-US" dirty="0"/>
              <a:t> actual parameter, which is declared as the second formal parameter, is referenced by name in the call, where it is associated with the actual value of </a:t>
            </a:r>
            <a:r>
              <a:rPr lang="en-US" altLang="en-US" dirty="0">
                <a:latin typeface="Courier New" pitchFamily="49" charset="0"/>
              </a:rPr>
              <a:t>10</a:t>
            </a:r>
            <a:r>
              <a:rPr lang="en-US" altLang="en-US" dirty="0"/>
              <a:t>. The </a:t>
            </a:r>
            <a:r>
              <a:rPr lang="en-US" altLang="en-US" dirty="0" err="1">
                <a:latin typeface="Courier New" pitchFamily="49" charset="0"/>
              </a:rPr>
              <a:t>p_id</a:t>
            </a:r>
            <a:r>
              <a:rPr lang="en-US" altLang="en-US" dirty="0"/>
              <a:t> parameter is associated with the value </a:t>
            </a:r>
            <a:r>
              <a:rPr lang="en-US" altLang="en-US" dirty="0">
                <a:latin typeface="Courier New" pitchFamily="49" charset="0"/>
              </a:rPr>
              <a:t>176</a:t>
            </a:r>
            <a:r>
              <a:rPr lang="en-US" altLang="en-US" dirty="0"/>
              <a:t>. The order of the actual parameters is irrelevant if all parameter values are specified with the names.</a:t>
            </a:r>
          </a:p>
          <a:p>
            <a:pPr lvl="1"/>
            <a:r>
              <a:rPr lang="en-US" altLang="en-US" b="1" dirty="0"/>
              <a:t>Note:</a:t>
            </a:r>
            <a:r>
              <a:rPr lang="en-US" altLang="en-US" dirty="0"/>
              <a:t> You must provide a value for each parameter unless the formal parameter is assigned a </a:t>
            </a:r>
            <a:r>
              <a:rPr lang="en-US" altLang="en-US" dirty="0">
                <a:latin typeface="Courier New" pitchFamily="49" charset="0"/>
              </a:rPr>
              <a:t>default</a:t>
            </a:r>
            <a:r>
              <a:rPr lang="en-US" altLang="en-US" dirty="0"/>
              <a:t> value. We discuss specifying default values for formal parameters in the following slides.</a:t>
            </a:r>
          </a:p>
          <a:p>
            <a:pPr lvl="1"/>
            <a:r>
              <a:rPr lang="en-US" altLang="en-US" dirty="0"/>
              <a:t>Now the HR manager can either execute multiple </a:t>
            </a:r>
            <a:r>
              <a:rPr lang="en-US" altLang="en-US" dirty="0">
                <a:latin typeface="Courier New" pitchFamily="49" charset="0"/>
              </a:rPr>
              <a:t>EXECUTE</a:t>
            </a:r>
            <a:r>
              <a:rPr lang="en-US" altLang="en-US" dirty="0"/>
              <a:t> commands for updating the salaries of  different employees or ask Alice to write a PL/SQL block to for all the UPDATES by providing the employee ids and their corresponding salary raise percentage.</a:t>
            </a:r>
          </a:p>
          <a:p>
            <a:endParaRPr lang="en-US" dirty="0"/>
          </a:p>
        </p:txBody>
      </p:sp>
    </p:spTree>
    <p:extLst>
      <p:ext uri="{BB962C8B-B14F-4D97-AF65-F5344CB8AC3E}">
        <p14:creationId xmlns:p14="http://schemas.microsoft.com/office/powerpoint/2010/main" val="3558485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E01985EE-41D1-4E73-A90D-71BA4EBA49B0}" type="slidenum">
              <a:rPr lang="en-US" smtClean="0"/>
              <a:pPr/>
              <a:t>29</a:t>
            </a:fld>
            <a:endParaRPr lang="en-US" dirty="0"/>
          </a:p>
        </p:txBody>
      </p:sp>
      <p:sp>
        <p:nvSpPr>
          <p:cNvPr id="3" name="Slide Image Placeholder 2">
            <a:extLst>
              <a:ext uri="{FF2B5EF4-FFF2-40B4-BE49-F238E27FC236}">
                <a16:creationId xmlns:a16="http://schemas.microsoft.com/office/drawing/2014/main" id="{6592530E-97DA-448F-BF30-38C1D5C0EDE1}"/>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C10348E4-001A-4E1B-B19C-F26D8CB113DD}"/>
              </a:ext>
            </a:extLst>
          </p:cNvPr>
          <p:cNvSpPr>
            <a:spLocks noGrp="1"/>
          </p:cNvSpPr>
          <p:nvPr>
            <p:ph type="body" idx="1"/>
          </p:nvPr>
        </p:nvSpPr>
        <p:spPr/>
        <p:txBody>
          <a:bodyPr/>
          <a:lstStyle/>
          <a:p>
            <a:pPr lvl="1"/>
            <a:r>
              <a:rPr lang="en-US" altLang="en-US" dirty="0"/>
              <a:t>This is an enhancement provided by Alice where the HR manager can apply a default value for raise percentage. Wherever there are exceptions to the default value the HR manager can explicitly enter the value while invoking the procedure.</a:t>
            </a:r>
          </a:p>
          <a:p>
            <a:pPr lvl="1"/>
            <a:r>
              <a:rPr lang="en-US" altLang="en-US" dirty="0"/>
              <a:t>You can assign a default value to an </a:t>
            </a:r>
            <a:r>
              <a:rPr lang="en-US" altLang="en-US" dirty="0">
                <a:latin typeface="Courier New" pitchFamily="49" charset="0"/>
              </a:rPr>
              <a:t>IN</a:t>
            </a:r>
            <a:r>
              <a:rPr lang="en-US" altLang="en-US" dirty="0"/>
              <a:t> parameter through one of the following options:</a:t>
            </a:r>
          </a:p>
          <a:p>
            <a:pPr lvl="2"/>
            <a:r>
              <a:rPr lang="en-US" altLang="en-US" dirty="0"/>
              <a:t>Through an assignment operator (</a:t>
            </a:r>
            <a:r>
              <a:rPr lang="en-US" altLang="en-US" dirty="0">
                <a:latin typeface="Courier New" pitchFamily="49" charset="0"/>
              </a:rPr>
              <a:t>:=</a:t>
            </a:r>
            <a:r>
              <a:rPr lang="en-US" altLang="en-US" dirty="0"/>
              <a:t>)</a:t>
            </a:r>
          </a:p>
          <a:p>
            <a:pPr lvl="2"/>
            <a:r>
              <a:rPr lang="en-US" altLang="en-US" dirty="0"/>
              <a:t>Through </a:t>
            </a:r>
            <a:r>
              <a:rPr lang="en-US" altLang="en-US" dirty="0">
                <a:latin typeface="Courier New" pitchFamily="49" charset="0"/>
              </a:rPr>
              <a:t>DEFAULT</a:t>
            </a:r>
            <a:r>
              <a:rPr lang="en-US" altLang="en-US" dirty="0"/>
              <a:t> option, as shown for the </a:t>
            </a:r>
            <a:r>
              <a:rPr lang="en-US" altLang="en-US" dirty="0" err="1">
                <a:latin typeface="Courier New" pitchFamily="49" charset="0"/>
              </a:rPr>
              <a:t>p_percent</a:t>
            </a:r>
            <a:r>
              <a:rPr lang="en-US" altLang="en-US" dirty="0">
                <a:latin typeface="Courier New" pitchFamily="49" charset="0"/>
              </a:rPr>
              <a:t> </a:t>
            </a:r>
            <a:r>
              <a:rPr lang="en-US" altLang="en-US" dirty="0"/>
              <a:t>parameter in the slide</a:t>
            </a:r>
          </a:p>
          <a:p>
            <a:pPr lvl="1"/>
            <a:r>
              <a:rPr lang="en-US" altLang="en-US" dirty="0"/>
              <a:t>When default values are assigned to formal parameters, you can call the procedure without supplying an actual parameter value for the parameter. Thus, you can pass different numbers of actual parameters to a subprogram, either by accepting or by overriding the default values as required. </a:t>
            </a:r>
          </a:p>
          <a:p>
            <a:pPr lvl="1"/>
            <a:r>
              <a:rPr lang="en-US" altLang="en-US" b="1" dirty="0"/>
              <a:t>Note:</a:t>
            </a:r>
            <a:r>
              <a:rPr lang="en-US" altLang="en-US" dirty="0"/>
              <a:t> You cannot assign default values to the </a:t>
            </a:r>
            <a:r>
              <a:rPr lang="en-US" altLang="en-US" dirty="0">
                <a:latin typeface="Courier New" pitchFamily="49" charset="0"/>
              </a:rPr>
              <a:t>OUT</a:t>
            </a:r>
            <a:r>
              <a:rPr lang="en-US" altLang="en-US" dirty="0"/>
              <a:t> and </a:t>
            </a:r>
            <a:r>
              <a:rPr lang="en-US" altLang="en-US" dirty="0">
                <a:latin typeface="Courier New" pitchFamily="49" charset="0"/>
              </a:rPr>
              <a:t>IN</a:t>
            </a:r>
            <a:r>
              <a:rPr lang="en-US" altLang="en-US" dirty="0"/>
              <a:t> </a:t>
            </a:r>
            <a:r>
              <a:rPr lang="en-US" altLang="en-US" dirty="0">
                <a:latin typeface="Courier New" pitchFamily="49" charset="0"/>
              </a:rPr>
              <a:t>OUT</a:t>
            </a:r>
            <a:r>
              <a:rPr lang="en-US" altLang="en-US" dirty="0"/>
              <a:t> parameters. </a:t>
            </a:r>
          </a:p>
          <a:p>
            <a:pPr lvl="1"/>
            <a:r>
              <a:rPr lang="en-US" altLang="en-US" dirty="0"/>
              <a:t>The second code box in the slide shows three ways of invoking the </a:t>
            </a:r>
            <a:r>
              <a:rPr lang="en-US" altLang="en-US" dirty="0" err="1">
                <a:latin typeface="Courier New" pitchFamily="49" charset="0"/>
              </a:rPr>
              <a:t>raise_sal</a:t>
            </a:r>
            <a:r>
              <a:rPr lang="en-US" altLang="en-US" dirty="0"/>
              <a:t> procedure:</a:t>
            </a:r>
          </a:p>
          <a:p>
            <a:pPr lvl="2"/>
            <a:r>
              <a:rPr lang="en-US" altLang="en-US" dirty="0"/>
              <a:t>The first example assigns the default value for the </a:t>
            </a:r>
            <a:r>
              <a:rPr lang="en-US" altLang="en-US" dirty="0" err="1"/>
              <a:t>p_percent</a:t>
            </a:r>
            <a:r>
              <a:rPr lang="en-US" altLang="en-US" dirty="0"/>
              <a:t> parameter.</a:t>
            </a:r>
          </a:p>
          <a:p>
            <a:pPr lvl="2"/>
            <a:r>
              <a:rPr lang="en-US" altLang="en-US" dirty="0"/>
              <a:t>The second example illustrates assigning values to both the parameters</a:t>
            </a:r>
          </a:p>
          <a:p>
            <a:pPr lvl="2"/>
            <a:r>
              <a:rPr lang="en-US" altLang="en-US" dirty="0"/>
              <a:t>The last example uses the named notation to assign value to the parameter </a:t>
            </a:r>
            <a:r>
              <a:rPr lang="en-US" altLang="en-US" dirty="0" err="1"/>
              <a:t>p_id</a:t>
            </a:r>
            <a:endParaRPr lang="en-US" altLang="en-US" dirty="0"/>
          </a:p>
          <a:p>
            <a:endParaRPr lang="en-US" dirty="0"/>
          </a:p>
        </p:txBody>
      </p:sp>
    </p:spTree>
    <p:extLst>
      <p:ext uri="{BB962C8B-B14F-4D97-AF65-F5344CB8AC3E}">
        <p14:creationId xmlns:p14="http://schemas.microsoft.com/office/powerpoint/2010/main" val="398714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5"/>
          <p:cNvSpPr>
            <a:spLocks noGrp="1" noChangeArrowheads="1"/>
          </p:cNvSpPr>
          <p:nvPr>
            <p:ph type="body" idx="1"/>
          </p:nvPr>
        </p:nvSpPr>
        <p:spPr/>
        <p:txBody>
          <a:bodyPr/>
          <a:lstStyle/>
          <a:p>
            <a:pPr lvl="1"/>
            <a:r>
              <a:rPr lang="en-US" altLang="en-US"/>
              <a:t>In this lesson, you learn to create, execute, and remove procedures with or without parameters. Procedures are the foundation of modular programming in PL/SQL. To make procedures more flexible, it is important that varying data is either calculated or passed into a procedure by using input parameters. Calculated results can be returned to the caller of a procedure by using OUT parameters.</a:t>
            </a:r>
          </a:p>
          <a:p>
            <a:pPr lvl="1"/>
            <a:r>
              <a:rPr lang="en-US" altLang="en-US"/>
              <a:t>To make your programs robust, you should manage exception conditions by using the exception-handling features of PL/SQL.</a:t>
            </a:r>
            <a:endParaRPr lang="en-US" altLang="en-US" dirty="0"/>
          </a:p>
        </p:txBody>
      </p:sp>
      <p:sp>
        <p:nvSpPr>
          <p:cNvPr id="12" name="Footer Placeholder 11"/>
          <p:cNvSpPr>
            <a:spLocks noGrp="1"/>
          </p:cNvSpPr>
          <p:nvPr>
            <p:ph type="ftr" sz="quarter" idx="10"/>
          </p:nvPr>
        </p:nvSpPr>
        <p:spPr/>
        <p:txBody>
          <a:bodyPr/>
          <a:lstStyle/>
          <a:p>
            <a:r>
              <a:rPr lang="en-US"/>
              <a:t>Oracle Database 19c: PL/SQL Workshop   11 - </a:t>
            </a:r>
            <a:fld id="{E7F6CCC5-F683-44F9-877A-FF3D59F2F70F}" type="slidenum">
              <a:rPr lang="en-US" smtClean="0"/>
              <a:pPr/>
              <a:t>3</a:t>
            </a:fld>
            <a:endParaRPr lang="en-US" dirty="0"/>
          </a:p>
        </p:txBody>
      </p:sp>
      <p:sp>
        <p:nvSpPr>
          <p:cNvPr id="4" name="Slide Image Placeholder 3">
            <a:extLst>
              <a:ext uri="{FF2B5EF4-FFF2-40B4-BE49-F238E27FC236}">
                <a16:creationId xmlns:a16="http://schemas.microsoft.com/office/drawing/2014/main" id="{EC53FB43-B263-4EDB-BC7A-59BE4A6B30D0}"/>
              </a:ext>
            </a:extLst>
          </p:cNvPr>
          <p:cNvSpPr>
            <a:spLocks noGrp="1" noRot="1" noChangeAspect="1"/>
          </p:cNvSpPr>
          <p:nvPr>
            <p:ph type="sldImg"/>
          </p:nvPr>
        </p:nvSpPr>
        <p:spPr/>
      </p:sp>
    </p:spTree>
    <p:extLst>
      <p:ext uri="{BB962C8B-B14F-4D97-AF65-F5344CB8AC3E}">
        <p14:creationId xmlns:p14="http://schemas.microsoft.com/office/powerpoint/2010/main" val="268379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t>Oracle Database 19c: PL/SQL Workshop   11 - </a:t>
            </a:r>
            <a:fld id="{BD81F85F-CAF5-4100-9EA8-11AA96EE93D8}" type="slidenum">
              <a:rPr lang="en-US" smtClean="0"/>
              <a:pPr/>
              <a:t>30</a:t>
            </a:fld>
            <a:endParaRPr lang="en-US" dirty="0"/>
          </a:p>
        </p:txBody>
      </p:sp>
      <p:sp>
        <p:nvSpPr>
          <p:cNvPr id="3" name="Slide Image Placeholder 2">
            <a:extLst>
              <a:ext uri="{FF2B5EF4-FFF2-40B4-BE49-F238E27FC236}">
                <a16:creationId xmlns:a16="http://schemas.microsoft.com/office/drawing/2014/main" id="{7F164231-7BFF-4EAD-8B57-1DCD2C78202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613EE903-420C-43D3-A006-1BB8C7836F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07967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01F39CB7-6D2E-4A9C-A559-9C6C439C3A0D}" type="slidenum">
              <a:rPr lang="en-US" smtClean="0"/>
              <a:pPr/>
              <a:t>31</a:t>
            </a:fld>
            <a:endParaRPr lang="en-US" dirty="0"/>
          </a:p>
        </p:txBody>
      </p:sp>
      <p:sp>
        <p:nvSpPr>
          <p:cNvPr id="3" name="Slide Image Placeholder 2">
            <a:extLst>
              <a:ext uri="{FF2B5EF4-FFF2-40B4-BE49-F238E27FC236}">
                <a16:creationId xmlns:a16="http://schemas.microsoft.com/office/drawing/2014/main" id="{871AB12D-E7C3-4266-AE3E-E5FE55629BDD}"/>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C887E105-60F3-40A1-A7F1-045FA7471CE6}"/>
              </a:ext>
            </a:extLst>
          </p:cNvPr>
          <p:cNvSpPr>
            <a:spLocks noGrp="1"/>
          </p:cNvSpPr>
          <p:nvPr>
            <p:ph type="body" idx="1"/>
          </p:nvPr>
        </p:nvSpPr>
        <p:spPr/>
        <p:txBody>
          <a:bodyPr/>
          <a:lstStyle/>
          <a:p>
            <a:pPr lvl="1">
              <a:spcBef>
                <a:spcPts val="200"/>
              </a:spcBef>
            </a:pPr>
            <a:r>
              <a:rPr lang="en-US" altLang="en-US" dirty="0"/>
              <a:t>When you develop procedures that are called from other procedures, you should be aware of the effects that handled and unhandled exceptions have on the transaction and the calling procedure.</a:t>
            </a:r>
          </a:p>
          <a:p>
            <a:pPr lvl="1">
              <a:spcBef>
                <a:spcPts val="200"/>
              </a:spcBef>
            </a:pPr>
            <a:r>
              <a:rPr lang="en-US" altLang="en-US" dirty="0"/>
              <a:t>When an exception is raised in a called procedure, the control immediately goes to the exception section of that block. An exception is considered handled if the exception section provides a handler for the exception raised. </a:t>
            </a:r>
          </a:p>
          <a:p>
            <a:pPr lvl="1">
              <a:spcBef>
                <a:spcPts val="200"/>
              </a:spcBef>
            </a:pPr>
            <a:r>
              <a:rPr lang="en-US" altLang="en-US" dirty="0"/>
              <a:t>When an exception occurs and is handled, the following code flow takes place:</a:t>
            </a:r>
          </a:p>
          <a:p>
            <a:pPr lvl="2">
              <a:spcBef>
                <a:spcPts val="200"/>
              </a:spcBef>
              <a:buNone/>
            </a:pPr>
            <a:r>
              <a:rPr lang="en-US" altLang="en-US" dirty="0"/>
              <a:t>1.	The exception is raised.</a:t>
            </a:r>
          </a:p>
          <a:p>
            <a:pPr lvl="2">
              <a:spcBef>
                <a:spcPts val="200"/>
              </a:spcBef>
              <a:buNone/>
            </a:pPr>
            <a:r>
              <a:rPr lang="en-US" altLang="en-US" dirty="0"/>
              <a:t>2.	Control is transferred to the exception handler.</a:t>
            </a:r>
          </a:p>
          <a:p>
            <a:pPr lvl="2">
              <a:spcBef>
                <a:spcPts val="200"/>
              </a:spcBef>
              <a:buNone/>
            </a:pPr>
            <a:r>
              <a:rPr lang="en-US" altLang="en-US" dirty="0"/>
              <a:t>3.	The block is terminated.</a:t>
            </a:r>
          </a:p>
          <a:p>
            <a:pPr lvl="2">
              <a:spcBef>
                <a:spcPts val="200"/>
              </a:spcBef>
              <a:buNone/>
            </a:pPr>
            <a:r>
              <a:rPr lang="en-US" altLang="en-US" dirty="0"/>
              <a:t>4.	The calling program/block continues to execute unaffected.</a:t>
            </a:r>
          </a:p>
          <a:p>
            <a:pPr lvl="1">
              <a:spcBef>
                <a:spcPts val="200"/>
              </a:spcBef>
            </a:pPr>
            <a:r>
              <a:rPr lang="en-US" altLang="en-US" dirty="0"/>
              <a:t>If a transaction was started in the calling block, then the transaction is unaffected. A DML operation performed within the procedure before the exception is rolled back.</a:t>
            </a:r>
          </a:p>
          <a:p>
            <a:pPr lvl="1">
              <a:spcBef>
                <a:spcPts val="200"/>
              </a:spcBef>
            </a:pPr>
            <a:r>
              <a:rPr lang="en-US" altLang="en-US" b="1" dirty="0"/>
              <a:t>Note:</a:t>
            </a:r>
            <a:r>
              <a:rPr lang="en-US" altLang="en-US" dirty="0"/>
              <a:t> You can explicitly end a transaction by executing a </a:t>
            </a:r>
            <a:r>
              <a:rPr lang="en-US" altLang="en-US" dirty="0">
                <a:latin typeface="Courier New" pitchFamily="49" charset="0"/>
              </a:rPr>
              <a:t>COMMIT</a:t>
            </a:r>
            <a:r>
              <a:rPr lang="en-US" altLang="en-US" dirty="0"/>
              <a:t> or </a:t>
            </a:r>
            <a:r>
              <a:rPr lang="en-US" altLang="en-US" dirty="0">
                <a:latin typeface="Courier New" pitchFamily="49" charset="0"/>
              </a:rPr>
              <a:t>ROLLBACK</a:t>
            </a:r>
            <a:r>
              <a:rPr lang="en-US" altLang="en-US" dirty="0"/>
              <a:t> operation in the exception section.</a:t>
            </a:r>
          </a:p>
          <a:p>
            <a:endParaRPr lang="en-US" dirty="0"/>
          </a:p>
        </p:txBody>
      </p:sp>
    </p:spTree>
    <p:extLst>
      <p:ext uri="{BB962C8B-B14F-4D97-AF65-F5344CB8AC3E}">
        <p14:creationId xmlns:p14="http://schemas.microsoft.com/office/powerpoint/2010/main" val="3087122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es02_25.png"/>
          <p:cNvPicPr>
            <a:picLocks noChangeAspect="1"/>
          </p:cNvPicPr>
          <p:nvPr/>
        </p:nvPicPr>
        <p:blipFill>
          <a:blip r:embed="rId3"/>
          <a:stretch>
            <a:fillRect/>
          </a:stretch>
        </p:blipFill>
        <p:spPr>
          <a:xfrm>
            <a:off x="1971675" y="6469360"/>
            <a:ext cx="3066667" cy="990476"/>
          </a:xfrm>
          <a:prstGeom prst="rect">
            <a:avLst/>
          </a:prstGeom>
        </p:spPr>
      </p:pic>
      <p:sp>
        <p:nvSpPr>
          <p:cNvPr id="11" name="Footer Placeholder 10"/>
          <p:cNvSpPr>
            <a:spLocks noGrp="1"/>
          </p:cNvSpPr>
          <p:nvPr>
            <p:ph type="ftr" sz="quarter" idx="10"/>
          </p:nvPr>
        </p:nvSpPr>
        <p:spPr/>
        <p:txBody>
          <a:bodyPr/>
          <a:lstStyle/>
          <a:p>
            <a:r>
              <a:rPr lang="en-US"/>
              <a:t>Oracle Database 19c: PL/SQL Workshop   11 - </a:t>
            </a:r>
            <a:fld id="{D504346F-F84E-44A4-AAC5-A2FDD0A00875}" type="slidenum">
              <a:rPr lang="en-US" smtClean="0"/>
              <a:pPr/>
              <a:t>32</a:t>
            </a:fld>
            <a:endParaRPr lang="en-US" dirty="0"/>
          </a:p>
        </p:txBody>
      </p:sp>
      <p:sp>
        <p:nvSpPr>
          <p:cNvPr id="3" name="Slide Image Placeholder 2">
            <a:extLst>
              <a:ext uri="{FF2B5EF4-FFF2-40B4-BE49-F238E27FC236}">
                <a16:creationId xmlns:a16="http://schemas.microsoft.com/office/drawing/2014/main" id="{2CE385E2-3816-44A5-8531-B6D7CDA52F7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733B800B-92AC-4392-A845-EA3FADFEFF94}"/>
              </a:ext>
            </a:extLst>
          </p:cNvPr>
          <p:cNvSpPr>
            <a:spLocks noGrp="1"/>
          </p:cNvSpPr>
          <p:nvPr>
            <p:ph type="body" idx="1"/>
          </p:nvPr>
        </p:nvSpPr>
        <p:spPr/>
        <p:txBody>
          <a:bodyPr/>
          <a:lstStyle/>
          <a:p>
            <a:pPr lvl="1">
              <a:spcBef>
                <a:spcPts val="200"/>
              </a:spcBef>
            </a:pPr>
            <a:r>
              <a:rPr lang="en-US" altLang="en-US" dirty="0"/>
              <a:t>The two procedures in the slide are the following:</a:t>
            </a:r>
          </a:p>
          <a:p>
            <a:pPr lvl="2">
              <a:spcBef>
                <a:spcPts val="200"/>
              </a:spcBef>
            </a:pPr>
            <a:r>
              <a:rPr lang="en-US" altLang="en-US" dirty="0"/>
              <a:t>The </a:t>
            </a:r>
            <a:r>
              <a:rPr lang="en-US" altLang="en-US" dirty="0" err="1">
                <a:latin typeface="Courier New" pitchFamily="49" charset="0"/>
              </a:rPr>
              <a:t>add_department</a:t>
            </a:r>
            <a:r>
              <a:rPr lang="en-US" altLang="en-US" dirty="0"/>
              <a:t> procedure creates a new department record by allocating a new department number from an Oracle sequence, and sets the </a:t>
            </a:r>
            <a:r>
              <a:rPr lang="en-US" altLang="en-US" dirty="0" err="1">
                <a:latin typeface="Courier New" pitchFamily="49" charset="0"/>
              </a:rPr>
              <a:t>department_name</a:t>
            </a:r>
            <a:r>
              <a:rPr lang="en-US" altLang="en-US" dirty="0"/>
              <a:t>, </a:t>
            </a:r>
            <a:r>
              <a:rPr lang="en-US" altLang="en-US" dirty="0" err="1">
                <a:latin typeface="Courier New" pitchFamily="49" charset="0"/>
              </a:rPr>
              <a:t>manager_id</a:t>
            </a:r>
            <a:r>
              <a:rPr lang="en-US" altLang="en-US" dirty="0"/>
              <a:t>, and </a:t>
            </a:r>
            <a:r>
              <a:rPr lang="en-US" altLang="en-US" dirty="0" err="1">
                <a:latin typeface="Courier New" pitchFamily="49" charset="0"/>
              </a:rPr>
              <a:t>location_id</a:t>
            </a:r>
            <a:r>
              <a:rPr lang="en-US" altLang="en-US" dirty="0"/>
              <a:t> column values using the </a:t>
            </a:r>
            <a:r>
              <a:rPr lang="en-US" altLang="en-US" dirty="0" err="1">
                <a:latin typeface="Courier New" pitchFamily="49" charset="0"/>
              </a:rPr>
              <a:t>p_name</a:t>
            </a:r>
            <a:r>
              <a:rPr lang="en-US" altLang="en-US" dirty="0"/>
              <a:t>, </a:t>
            </a:r>
            <a:r>
              <a:rPr lang="en-US" altLang="en-US" dirty="0" err="1">
                <a:latin typeface="Courier New" pitchFamily="49" charset="0"/>
              </a:rPr>
              <a:t>p_mgr</a:t>
            </a:r>
            <a:r>
              <a:rPr lang="en-US" altLang="en-US" dirty="0"/>
              <a:t>, and </a:t>
            </a:r>
            <a:r>
              <a:rPr lang="en-US" altLang="en-US" dirty="0" err="1">
                <a:latin typeface="Courier New" pitchFamily="49" charset="0"/>
              </a:rPr>
              <a:t>p_loc</a:t>
            </a:r>
            <a:r>
              <a:rPr lang="en-US" altLang="en-US" dirty="0"/>
              <a:t> parameters, respectively.</a:t>
            </a:r>
          </a:p>
          <a:p>
            <a:pPr lvl="2">
              <a:spcBef>
                <a:spcPts val="200"/>
              </a:spcBef>
            </a:pPr>
            <a:r>
              <a:rPr lang="en-US" altLang="en-US" dirty="0"/>
              <a:t>The </a:t>
            </a:r>
            <a:r>
              <a:rPr lang="en-US" altLang="en-US" dirty="0" err="1">
                <a:latin typeface="Courier New" pitchFamily="49" charset="0"/>
              </a:rPr>
              <a:t>create_departments</a:t>
            </a:r>
            <a:r>
              <a:rPr lang="en-US" altLang="en-US" dirty="0"/>
              <a:t> procedure creates more than one department by using calls to the </a:t>
            </a:r>
            <a:r>
              <a:rPr lang="en-US" altLang="en-US" dirty="0" err="1">
                <a:latin typeface="Courier New" pitchFamily="49" charset="0"/>
              </a:rPr>
              <a:t>add_department</a:t>
            </a:r>
            <a:r>
              <a:rPr lang="en-US" altLang="en-US" dirty="0"/>
              <a:t> procedure.</a:t>
            </a:r>
          </a:p>
          <a:p>
            <a:pPr lvl="1">
              <a:spcBef>
                <a:spcPts val="200"/>
              </a:spcBef>
            </a:pPr>
            <a:r>
              <a:rPr lang="en-US" altLang="en-US" dirty="0"/>
              <a:t>The </a:t>
            </a:r>
            <a:r>
              <a:rPr lang="en-US" altLang="en-US" dirty="0" err="1">
                <a:latin typeface="Courier New" pitchFamily="49" charset="0"/>
              </a:rPr>
              <a:t>add_department</a:t>
            </a:r>
            <a:r>
              <a:rPr lang="en-US" altLang="en-US" dirty="0"/>
              <a:t> procedure catches all raised exceptions in its own handler. When </a:t>
            </a:r>
            <a:r>
              <a:rPr lang="en-US" altLang="en-US" dirty="0" err="1">
                <a:latin typeface="Courier New" pitchFamily="49" charset="0"/>
              </a:rPr>
              <a:t>create_departments</a:t>
            </a:r>
            <a:r>
              <a:rPr lang="en-US" altLang="en-US" dirty="0"/>
              <a:t> is executed, the following output is generated:</a:t>
            </a:r>
          </a:p>
          <a:p>
            <a:pPr lvl="1">
              <a:spcBef>
                <a:spcPts val="200"/>
              </a:spcBef>
            </a:pPr>
            <a:endParaRPr lang="en-US" altLang="en-US" dirty="0"/>
          </a:p>
          <a:p>
            <a:pPr lvl="1">
              <a:spcBef>
                <a:spcPts val="200"/>
              </a:spcBef>
            </a:pPr>
            <a:endParaRPr lang="en-US" altLang="en-US" dirty="0"/>
          </a:p>
          <a:p>
            <a:pPr lvl="1">
              <a:spcBef>
                <a:spcPts val="200"/>
              </a:spcBef>
            </a:pPr>
            <a:endParaRPr lang="en-US" altLang="en-US" dirty="0"/>
          </a:p>
          <a:p>
            <a:pPr lvl="1">
              <a:spcBef>
                <a:spcPts val="200"/>
              </a:spcBef>
            </a:pPr>
            <a:endParaRPr lang="en-US" altLang="en-US" dirty="0"/>
          </a:p>
          <a:p>
            <a:pPr lvl="1">
              <a:spcBef>
                <a:spcPts val="200"/>
              </a:spcBef>
            </a:pPr>
            <a:endParaRPr lang="en-US" altLang="en-US" dirty="0"/>
          </a:p>
          <a:p>
            <a:pPr lvl="1">
              <a:spcBef>
                <a:spcPts val="200"/>
              </a:spcBef>
            </a:pPr>
            <a:endParaRPr lang="en-US" altLang="en-US" dirty="0"/>
          </a:p>
          <a:p>
            <a:pPr lvl="1">
              <a:spcBef>
                <a:spcPts val="200"/>
              </a:spcBef>
            </a:pPr>
            <a:r>
              <a:rPr lang="en-US" altLang="en-US" dirty="0"/>
              <a:t>The </a:t>
            </a:r>
            <a:r>
              <a:rPr lang="en-US" altLang="en-US" dirty="0">
                <a:latin typeface="Courier New" pitchFamily="49" charset="0"/>
              </a:rPr>
              <a:t>Editing</a:t>
            </a:r>
            <a:r>
              <a:rPr lang="en-US" altLang="en-US" dirty="0"/>
              <a:t> department with a </a:t>
            </a:r>
            <a:r>
              <a:rPr lang="en-US" altLang="en-US" dirty="0" err="1">
                <a:latin typeface="Courier New" pitchFamily="49" charset="0"/>
              </a:rPr>
              <a:t>manager_id</a:t>
            </a:r>
            <a:r>
              <a:rPr lang="en-US" altLang="en-US" dirty="0"/>
              <a:t> of 99 is not inserted because a foreign key integrity constraint violation on </a:t>
            </a:r>
            <a:r>
              <a:rPr lang="en-US" altLang="en-US" dirty="0" err="1">
                <a:latin typeface="Courier New" pitchFamily="49" charset="0"/>
              </a:rPr>
              <a:t>manager_id</a:t>
            </a:r>
            <a:r>
              <a:rPr lang="en-US" altLang="en-US" dirty="0"/>
              <a:t> ensures that no manager has an ID of 99. Because the exception was handled in the </a:t>
            </a:r>
            <a:r>
              <a:rPr lang="en-US" altLang="en-US" dirty="0" err="1">
                <a:latin typeface="Courier New" pitchFamily="49" charset="0"/>
              </a:rPr>
              <a:t>add_department</a:t>
            </a:r>
            <a:r>
              <a:rPr lang="en-US" altLang="en-US" dirty="0"/>
              <a:t> procedure, the </a:t>
            </a:r>
            <a:r>
              <a:rPr lang="en-US" altLang="en-US" dirty="0" err="1">
                <a:latin typeface="Courier New" pitchFamily="49" charset="0"/>
              </a:rPr>
              <a:t>create_department</a:t>
            </a:r>
            <a:r>
              <a:rPr lang="en-US" altLang="en-US" dirty="0"/>
              <a:t> procedure continues to execute. A query on the </a:t>
            </a:r>
            <a:r>
              <a:rPr lang="en-US" altLang="en-US" dirty="0">
                <a:latin typeface="Courier New" pitchFamily="49" charset="0"/>
              </a:rPr>
              <a:t>DEPARTMENTS</a:t>
            </a:r>
            <a:r>
              <a:rPr lang="en-US" altLang="en-US" dirty="0"/>
              <a:t> table where the </a:t>
            </a:r>
            <a:r>
              <a:rPr lang="en-US" altLang="en-US" dirty="0" err="1">
                <a:latin typeface="Courier New" pitchFamily="49" charset="0"/>
              </a:rPr>
              <a:t>location_id</a:t>
            </a:r>
            <a:r>
              <a:rPr lang="en-US" altLang="en-US" dirty="0"/>
              <a:t> is </a:t>
            </a:r>
            <a:r>
              <a:rPr lang="en-US" altLang="en-US" dirty="0">
                <a:latin typeface="Courier New" pitchFamily="49" charset="0"/>
              </a:rPr>
              <a:t>1800</a:t>
            </a:r>
            <a:r>
              <a:rPr lang="en-US" altLang="en-US" dirty="0"/>
              <a:t> shows that </a:t>
            </a:r>
            <a:r>
              <a:rPr lang="en-US" altLang="en-US" dirty="0">
                <a:latin typeface="Courier New" pitchFamily="49" charset="0"/>
              </a:rPr>
              <a:t>Media</a:t>
            </a:r>
            <a:r>
              <a:rPr lang="en-US" altLang="en-US" dirty="0"/>
              <a:t> and </a:t>
            </a:r>
            <a:r>
              <a:rPr lang="en-US" altLang="en-US" dirty="0">
                <a:latin typeface="Courier New" pitchFamily="49" charset="0"/>
              </a:rPr>
              <a:t>Advertising</a:t>
            </a:r>
            <a:r>
              <a:rPr lang="en-US" altLang="en-US" dirty="0"/>
              <a:t> are added but the </a:t>
            </a:r>
            <a:r>
              <a:rPr lang="en-US" altLang="en-US" dirty="0">
                <a:latin typeface="Courier New" pitchFamily="49" charset="0"/>
              </a:rPr>
              <a:t>Editing</a:t>
            </a:r>
            <a:r>
              <a:rPr lang="en-US" altLang="en-US" dirty="0"/>
              <a:t> record is not. </a:t>
            </a:r>
          </a:p>
          <a:p>
            <a:endParaRPr lang="en-US" dirty="0"/>
          </a:p>
        </p:txBody>
      </p:sp>
    </p:spTree>
    <p:extLst>
      <p:ext uri="{BB962C8B-B14F-4D97-AF65-F5344CB8AC3E}">
        <p14:creationId xmlns:p14="http://schemas.microsoft.com/office/powerpoint/2010/main" val="3494166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40F74FA8-D312-41F8-A14D-9837CC8A0416}" type="slidenum">
              <a:rPr lang="en-US" smtClean="0"/>
              <a:pPr/>
              <a:t>33</a:t>
            </a:fld>
            <a:endParaRPr lang="en-US" dirty="0"/>
          </a:p>
        </p:txBody>
      </p:sp>
      <p:sp>
        <p:nvSpPr>
          <p:cNvPr id="3" name="Slide Image Placeholder 2">
            <a:extLst>
              <a:ext uri="{FF2B5EF4-FFF2-40B4-BE49-F238E27FC236}">
                <a16:creationId xmlns:a16="http://schemas.microsoft.com/office/drawing/2014/main" id="{DF3407FB-D567-44AB-9AC3-932AED03503B}"/>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07DE7187-62A5-4D6E-BC92-FC01BCA6A538}"/>
              </a:ext>
            </a:extLst>
          </p:cNvPr>
          <p:cNvSpPr>
            <a:spLocks noGrp="1"/>
          </p:cNvSpPr>
          <p:nvPr>
            <p:ph type="body" idx="1"/>
          </p:nvPr>
        </p:nvSpPr>
        <p:spPr/>
        <p:txBody>
          <a:bodyPr/>
          <a:lstStyle/>
          <a:p>
            <a:pPr lvl="1"/>
            <a:r>
              <a:rPr lang="en-US" altLang="en-US" dirty="0"/>
              <a:t>As discussed earlier, when an exception is raised in a called procedure, control immediately goes to the exception section of that block. If the exception section does not provide a handler for the raised exception, then it is not handled. The following code flow occurs:</a:t>
            </a:r>
          </a:p>
          <a:p>
            <a:pPr lvl="2">
              <a:buNone/>
            </a:pPr>
            <a:r>
              <a:rPr lang="en-US" altLang="en-US" dirty="0"/>
              <a:t>1.	The exception is raised.</a:t>
            </a:r>
          </a:p>
          <a:p>
            <a:pPr lvl="2">
              <a:buNone/>
            </a:pPr>
            <a:r>
              <a:rPr lang="en-US" altLang="en-US" dirty="0"/>
              <a:t>2.	The block terminates because no exception handler exists; any DML operations performed within the procedure are rolled back.</a:t>
            </a:r>
          </a:p>
          <a:p>
            <a:pPr lvl="2">
              <a:buNone/>
            </a:pPr>
            <a:r>
              <a:rPr lang="en-US" altLang="en-US" dirty="0"/>
              <a:t>3.	The exception propagates to the exception section of the calling procedure—that is, control is returned to the exception section of the calling block, if one exists.</a:t>
            </a:r>
          </a:p>
          <a:p>
            <a:pPr lvl="1"/>
            <a:r>
              <a:rPr lang="en-US" altLang="en-US" dirty="0"/>
              <a:t>If an exception is not handled, then all the DML statements in the calling procedure and the called procedure are rolled back along with any changes to any host variables. </a:t>
            </a:r>
          </a:p>
          <a:p>
            <a:endParaRPr lang="en-US" dirty="0"/>
          </a:p>
        </p:txBody>
      </p:sp>
    </p:spTree>
    <p:extLst>
      <p:ext uri="{BB962C8B-B14F-4D97-AF65-F5344CB8AC3E}">
        <p14:creationId xmlns:p14="http://schemas.microsoft.com/office/powerpoint/2010/main" val="1130849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es02_26.png"/>
          <p:cNvPicPr>
            <a:picLocks noChangeAspect="1"/>
          </p:cNvPicPr>
          <p:nvPr/>
        </p:nvPicPr>
        <p:blipFill>
          <a:blip r:embed="rId3"/>
          <a:stretch>
            <a:fillRect/>
          </a:stretch>
        </p:blipFill>
        <p:spPr>
          <a:xfrm>
            <a:off x="717847" y="5716488"/>
            <a:ext cx="5760641" cy="1905000"/>
          </a:xfrm>
          <a:prstGeom prst="rect">
            <a:avLst/>
          </a:prstGeom>
        </p:spPr>
      </p:pic>
      <p:sp>
        <p:nvSpPr>
          <p:cNvPr id="11" name="Footer Placeholder 10"/>
          <p:cNvSpPr>
            <a:spLocks noGrp="1"/>
          </p:cNvSpPr>
          <p:nvPr>
            <p:ph type="ftr" sz="quarter" idx="10"/>
          </p:nvPr>
        </p:nvSpPr>
        <p:spPr/>
        <p:txBody>
          <a:bodyPr/>
          <a:lstStyle/>
          <a:p>
            <a:r>
              <a:rPr lang="en-US"/>
              <a:t>Oracle Database 19c: PL/SQL Workshop   11 - </a:t>
            </a:r>
            <a:fld id="{53C8C2DC-FC61-425F-A0E3-902461CB5032}" type="slidenum">
              <a:rPr lang="en-US" smtClean="0"/>
              <a:pPr/>
              <a:t>34</a:t>
            </a:fld>
            <a:endParaRPr lang="en-US" dirty="0"/>
          </a:p>
        </p:txBody>
      </p:sp>
      <p:sp>
        <p:nvSpPr>
          <p:cNvPr id="3" name="Slide Image Placeholder 2">
            <a:extLst>
              <a:ext uri="{FF2B5EF4-FFF2-40B4-BE49-F238E27FC236}">
                <a16:creationId xmlns:a16="http://schemas.microsoft.com/office/drawing/2014/main" id="{20F28CF8-538A-44EC-8103-BD6BCBC6F322}"/>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0FEEFE52-B97F-4154-A02E-6E05543BB828}"/>
              </a:ext>
            </a:extLst>
          </p:cNvPr>
          <p:cNvSpPr>
            <a:spLocks noGrp="1"/>
          </p:cNvSpPr>
          <p:nvPr>
            <p:ph type="body" idx="1"/>
          </p:nvPr>
        </p:nvSpPr>
        <p:spPr/>
        <p:txBody>
          <a:bodyPr/>
          <a:lstStyle/>
          <a:p>
            <a:pPr lvl="1"/>
            <a:r>
              <a:rPr lang="en-US" altLang="en-US" dirty="0"/>
              <a:t>The code example in the slide shows </a:t>
            </a:r>
            <a:r>
              <a:rPr lang="en-US" altLang="en-US" dirty="0" err="1">
                <a:latin typeface="Courier New" pitchFamily="49" charset="0"/>
              </a:rPr>
              <a:t>add_department_noex</a:t>
            </a:r>
            <a:r>
              <a:rPr lang="en-US" altLang="en-US" dirty="0"/>
              <a:t>, which does not have an exception section. In this case, the exception occurs when the </a:t>
            </a:r>
            <a:r>
              <a:rPr lang="en-US" altLang="en-US" dirty="0">
                <a:latin typeface="Courier New" pitchFamily="49" charset="0"/>
              </a:rPr>
              <a:t>Editing</a:t>
            </a:r>
            <a:r>
              <a:rPr lang="en-US" altLang="en-US" dirty="0"/>
              <a:t> department is added. Because of the lack of exception handling in either of the subprograms, no new department records are added into the </a:t>
            </a:r>
            <a:r>
              <a:rPr lang="en-US" altLang="en-US" dirty="0">
                <a:latin typeface="Courier New" pitchFamily="49" charset="0"/>
              </a:rPr>
              <a:t>DEPARTMENTS</a:t>
            </a:r>
            <a:r>
              <a:rPr lang="en-US" altLang="en-US" dirty="0"/>
              <a:t> table. Executing the </a:t>
            </a:r>
            <a:r>
              <a:rPr lang="en-US" altLang="en-US" dirty="0" err="1">
                <a:latin typeface="Courier New" pitchFamily="49" charset="0"/>
              </a:rPr>
              <a:t>create_departments_noex</a:t>
            </a:r>
            <a:r>
              <a:rPr lang="en-US" altLang="en-US" dirty="0"/>
              <a:t> procedure produces a result that is similar to the following:</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dirty="0"/>
              <a:t>Although the results show that the </a:t>
            </a:r>
            <a:r>
              <a:rPr lang="en-US" altLang="en-US" dirty="0">
                <a:latin typeface="Courier New" pitchFamily="49" charset="0"/>
              </a:rPr>
              <a:t>Media</a:t>
            </a:r>
            <a:r>
              <a:rPr lang="en-US" altLang="en-US" dirty="0"/>
              <a:t> department was added, its operation is rolled back because the exception was not handled in either of the subprograms invoked.</a:t>
            </a:r>
          </a:p>
        </p:txBody>
      </p:sp>
    </p:spTree>
    <p:extLst>
      <p:ext uri="{BB962C8B-B14F-4D97-AF65-F5344CB8AC3E}">
        <p14:creationId xmlns:p14="http://schemas.microsoft.com/office/powerpoint/2010/main" val="332904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ABD43C4B-ADE0-48BB-9E32-D9AA0828BCE5}" type="slidenum">
              <a:rPr lang="en-US" smtClean="0"/>
              <a:pPr/>
              <a:t>35</a:t>
            </a:fld>
            <a:endParaRPr lang="en-US" dirty="0"/>
          </a:p>
        </p:txBody>
      </p:sp>
      <p:sp>
        <p:nvSpPr>
          <p:cNvPr id="3" name="Slide Image Placeholder 2">
            <a:extLst>
              <a:ext uri="{FF2B5EF4-FFF2-40B4-BE49-F238E27FC236}">
                <a16:creationId xmlns:a16="http://schemas.microsoft.com/office/drawing/2014/main" id="{42D2D1F4-AB06-4D30-AE9D-28542100A23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7B04BBC9-4271-461B-AF7D-1C0977992152}"/>
              </a:ext>
            </a:extLst>
          </p:cNvPr>
          <p:cNvSpPr>
            <a:spLocks noGrp="1"/>
          </p:cNvSpPr>
          <p:nvPr>
            <p:ph type="body" idx="1"/>
          </p:nvPr>
        </p:nvSpPr>
        <p:spPr/>
        <p:txBody>
          <a:bodyPr/>
          <a:lstStyle/>
          <a:p>
            <a:pPr lvl="1"/>
            <a:r>
              <a:rPr lang="en-US" altLang="en-US" dirty="0"/>
              <a:t>When a stored procedure is no longer required, you can use the </a:t>
            </a:r>
            <a:r>
              <a:rPr lang="en-US" altLang="en-US" dirty="0">
                <a:latin typeface="Courier New" pitchFamily="49" charset="0"/>
              </a:rPr>
              <a:t>DROP PROCEDURE</a:t>
            </a:r>
            <a:r>
              <a:rPr lang="en-US" altLang="en-US" dirty="0"/>
              <a:t> SQL statement followed by the procedure’s name to remove it as follows: </a:t>
            </a:r>
          </a:p>
          <a:p>
            <a:pPr lvl="1"/>
            <a:r>
              <a:rPr lang="en-US" altLang="en-US" dirty="0">
                <a:latin typeface="Courier New" pitchFamily="49" charset="0"/>
              </a:rPr>
              <a:t>		DROP PROCEDURE </a:t>
            </a:r>
            <a:r>
              <a:rPr lang="en-US" altLang="en-US" dirty="0" err="1">
                <a:latin typeface="Courier New" pitchFamily="49" charset="0"/>
              </a:rPr>
              <a:t>procedure_name</a:t>
            </a:r>
            <a:endParaRPr lang="en-US" altLang="en-US" dirty="0">
              <a:latin typeface="Courier New" pitchFamily="49" charset="0"/>
            </a:endParaRPr>
          </a:p>
          <a:p>
            <a:pPr lvl="1"/>
            <a:r>
              <a:rPr lang="en-US" altLang="en-US" dirty="0"/>
              <a:t>You can also use SQL Developer to drop a stored procedure as follows: </a:t>
            </a:r>
          </a:p>
          <a:p>
            <a:pPr lvl="2">
              <a:buNone/>
            </a:pPr>
            <a:r>
              <a:rPr lang="en-US" altLang="en-US" dirty="0"/>
              <a:t>1.	Right-click the procedure name in the </a:t>
            </a:r>
            <a:r>
              <a:rPr lang="en-US" altLang="en-US" b="1" dirty="0"/>
              <a:t>Procedures</a:t>
            </a:r>
            <a:r>
              <a:rPr lang="en-US" altLang="en-US" dirty="0"/>
              <a:t> node, and then click </a:t>
            </a:r>
            <a:r>
              <a:rPr lang="en-US" altLang="en-US" b="1" dirty="0"/>
              <a:t>Drop</a:t>
            </a:r>
            <a:r>
              <a:rPr lang="en-US" altLang="en-US" dirty="0"/>
              <a:t>. The </a:t>
            </a:r>
            <a:r>
              <a:rPr lang="en-US" altLang="en-US" b="1" dirty="0"/>
              <a:t>Drop</a:t>
            </a:r>
            <a:r>
              <a:rPr lang="en-US" altLang="en-US" dirty="0"/>
              <a:t> dialog box is displayed.</a:t>
            </a:r>
          </a:p>
          <a:p>
            <a:pPr lvl="2">
              <a:buNone/>
            </a:pPr>
            <a:r>
              <a:rPr lang="en-US" altLang="en-US" dirty="0"/>
              <a:t>2.	Click </a:t>
            </a:r>
            <a:r>
              <a:rPr lang="en-US" altLang="en-US" b="1" dirty="0"/>
              <a:t>Apply</a:t>
            </a:r>
            <a:r>
              <a:rPr lang="en-US" altLang="en-US" dirty="0"/>
              <a:t> to drop the procedure. </a:t>
            </a:r>
          </a:p>
          <a:p>
            <a:pPr lvl="1"/>
            <a:r>
              <a:rPr lang="en-US" altLang="en-US" b="1" dirty="0"/>
              <a:t>Note</a:t>
            </a:r>
          </a:p>
          <a:p>
            <a:pPr lvl="2"/>
            <a:r>
              <a:rPr lang="en-US" altLang="en-US" dirty="0"/>
              <a:t>Whether successful or not, executing a data definition language (DDL) command such as </a:t>
            </a:r>
            <a:r>
              <a:rPr lang="en-US" altLang="en-US" dirty="0">
                <a:latin typeface="Courier New" pitchFamily="49" charset="0"/>
              </a:rPr>
              <a:t>DROP PROCEDURE</a:t>
            </a:r>
            <a:r>
              <a:rPr lang="en-US" altLang="en-US" dirty="0"/>
              <a:t> commits any pending transactions that cannot be rolled back.</a:t>
            </a:r>
          </a:p>
          <a:p>
            <a:pPr lvl="2"/>
            <a:r>
              <a:rPr lang="en-US" altLang="en-US" dirty="0"/>
              <a:t>You might have to refresh the </a:t>
            </a:r>
            <a:r>
              <a:rPr lang="en-US" altLang="en-US" b="1" dirty="0"/>
              <a:t>Procedures</a:t>
            </a:r>
            <a:r>
              <a:rPr lang="en-US" altLang="en-US" dirty="0"/>
              <a:t> node before you can see the results of the drop operation. To refresh the </a:t>
            </a:r>
            <a:r>
              <a:rPr lang="en-US" altLang="en-US" b="1" dirty="0"/>
              <a:t>Procedures</a:t>
            </a:r>
            <a:r>
              <a:rPr lang="en-US" altLang="en-US" dirty="0"/>
              <a:t> node, right-click the procedure name in the </a:t>
            </a:r>
            <a:r>
              <a:rPr lang="en-US" altLang="en-US" b="1" dirty="0"/>
              <a:t>Procedures</a:t>
            </a:r>
            <a:r>
              <a:rPr lang="en-US" altLang="en-US" dirty="0"/>
              <a:t> node, and then click </a:t>
            </a:r>
            <a:r>
              <a:rPr lang="en-US" altLang="en-US" b="1" dirty="0"/>
              <a:t>Refresh</a:t>
            </a:r>
            <a:r>
              <a:rPr lang="en-US" altLang="en-US" dirty="0"/>
              <a:t>.</a:t>
            </a:r>
          </a:p>
        </p:txBody>
      </p:sp>
    </p:spTree>
    <p:extLst>
      <p:ext uri="{BB962C8B-B14F-4D97-AF65-F5344CB8AC3E}">
        <p14:creationId xmlns:p14="http://schemas.microsoft.com/office/powerpoint/2010/main" val="345006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0652CE9D-AA0F-4955-8C2D-F5EF744A9F5D}" type="slidenum">
              <a:rPr lang="en-US" smtClean="0"/>
              <a:pPr/>
              <a:t>36</a:t>
            </a:fld>
            <a:endParaRPr lang="en-US" dirty="0"/>
          </a:p>
        </p:txBody>
      </p:sp>
      <p:sp>
        <p:nvSpPr>
          <p:cNvPr id="3" name="Slide Image Placeholder 2">
            <a:extLst>
              <a:ext uri="{FF2B5EF4-FFF2-40B4-BE49-F238E27FC236}">
                <a16:creationId xmlns:a16="http://schemas.microsoft.com/office/drawing/2014/main" id="{A68AAC81-D419-46B9-A746-4251D48CB508}"/>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AD79E850-3DBF-4220-A658-3801D325AC87}"/>
              </a:ext>
            </a:extLst>
          </p:cNvPr>
          <p:cNvSpPr>
            <a:spLocks noGrp="1"/>
          </p:cNvSpPr>
          <p:nvPr>
            <p:ph type="body" idx="1"/>
          </p:nvPr>
        </p:nvSpPr>
        <p:spPr>
          <a:xfrm>
            <a:off x="457200" y="4617720"/>
            <a:ext cx="6858000" cy="5440680"/>
          </a:xfrm>
        </p:spPr>
        <p:txBody>
          <a:bodyPr/>
          <a:lstStyle/>
          <a:p>
            <a:pPr lvl="1"/>
            <a:r>
              <a:rPr lang="en-US" altLang="en-US" dirty="0"/>
              <a:t>The source code for PL/SQL subprograms is stored in the data dictionary tables. The source code is accessible to PL/SQL procedures that are successfully or unsuccessfully compiled. To view the PL/SQL source code stored in the data dictionary, execute a </a:t>
            </a:r>
            <a:r>
              <a:rPr lang="en-US" altLang="en-US" dirty="0">
                <a:latin typeface="Courier New" pitchFamily="49" charset="0"/>
              </a:rPr>
              <a:t>SELECT</a:t>
            </a:r>
            <a:r>
              <a:rPr lang="en-US" altLang="en-US" dirty="0"/>
              <a:t> statement on the following tables:</a:t>
            </a:r>
          </a:p>
          <a:p>
            <a:pPr lvl="2"/>
            <a:r>
              <a:rPr lang="en-US" altLang="en-US" dirty="0"/>
              <a:t>The </a:t>
            </a:r>
            <a:r>
              <a:rPr lang="en-US" altLang="en-US" dirty="0">
                <a:latin typeface="Courier New" pitchFamily="49" charset="0"/>
              </a:rPr>
              <a:t>USER_SOURCE</a:t>
            </a:r>
            <a:r>
              <a:rPr lang="en-US" altLang="en-US" dirty="0"/>
              <a:t> table to display PL/SQL code that you own</a:t>
            </a:r>
          </a:p>
          <a:p>
            <a:pPr lvl="2"/>
            <a:r>
              <a:rPr lang="en-US" altLang="en-US" dirty="0"/>
              <a:t>The </a:t>
            </a:r>
            <a:r>
              <a:rPr lang="en-US" altLang="en-US" dirty="0">
                <a:latin typeface="Courier New" pitchFamily="49" charset="0"/>
              </a:rPr>
              <a:t>ALL_SOURCE</a:t>
            </a:r>
            <a:r>
              <a:rPr lang="en-US" altLang="en-US" dirty="0"/>
              <a:t> table to display PL/SQL code to which you have been granted the </a:t>
            </a:r>
            <a:r>
              <a:rPr lang="en-US" altLang="en-US" dirty="0">
                <a:latin typeface="Courier New" pitchFamily="49" charset="0"/>
              </a:rPr>
              <a:t>EXECUTE</a:t>
            </a:r>
            <a:r>
              <a:rPr lang="en-US" altLang="en-US" dirty="0"/>
              <a:t> right by the owner of that subprogram code</a:t>
            </a:r>
          </a:p>
          <a:p>
            <a:pPr lvl="1"/>
            <a:r>
              <a:rPr lang="en-US" altLang="en-US" dirty="0"/>
              <a:t>The query example shows all the columns provided by the </a:t>
            </a:r>
            <a:r>
              <a:rPr lang="en-US" altLang="en-US" dirty="0">
                <a:latin typeface="Courier New" pitchFamily="49" charset="0"/>
              </a:rPr>
              <a:t>USER_SOURCE</a:t>
            </a:r>
            <a:r>
              <a:rPr lang="en-US" altLang="en-US" dirty="0"/>
              <a:t> table:</a:t>
            </a:r>
          </a:p>
          <a:p>
            <a:pPr lvl="2"/>
            <a:r>
              <a:rPr lang="en-US" altLang="en-US" dirty="0"/>
              <a:t>The </a:t>
            </a:r>
            <a:r>
              <a:rPr lang="en-US" altLang="en-US" dirty="0">
                <a:latin typeface="Courier New" pitchFamily="49" charset="0"/>
              </a:rPr>
              <a:t>NAME</a:t>
            </a:r>
            <a:r>
              <a:rPr lang="en-US" altLang="en-US" dirty="0"/>
              <a:t> column holds the name of the subprogram in uppercase text.</a:t>
            </a:r>
          </a:p>
          <a:p>
            <a:pPr lvl="2"/>
            <a:r>
              <a:rPr lang="en-US" altLang="en-US" dirty="0"/>
              <a:t>The </a:t>
            </a:r>
            <a:r>
              <a:rPr lang="en-US" altLang="en-US" dirty="0">
                <a:latin typeface="Courier New" pitchFamily="49" charset="0"/>
              </a:rPr>
              <a:t>TYPE</a:t>
            </a:r>
            <a:r>
              <a:rPr lang="en-US" altLang="en-US" dirty="0"/>
              <a:t> column holds the subprogram type, such as </a:t>
            </a:r>
            <a:r>
              <a:rPr lang="en-US" altLang="en-US" dirty="0">
                <a:latin typeface="Courier New" pitchFamily="49" charset="0"/>
              </a:rPr>
              <a:t>PROCEDURE</a:t>
            </a:r>
            <a:r>
              <a:rPr lang="en-US" altLang="en-US" dirty="0"/>
              <a:t> or </a:t>
            </a:r>
            <a:r>
              <a:rPr lang="en-US" altLang="en-US" dirty="0">
                <a:latin typeface="Courier New" pitchFamily="49" charset="0"/>
              </a:rPr>
              <a:t>FUNCTION</a:t>
            </a:r>
            <a:r>
              <a:rPr lang="en-US" altLang="en-US" dirty="0"/>
              <a:t>.</a:t>
            </a:r>
          </a:p>
          <a:p>
            <a:pPr lvl="2"/>
            <a:r>
              <a:rPr lang="en-US" altLang="en-US" dirty="0"/>
              <a:t>The </a:t>
            </a:r>
            <a:r>
              <a:rPr lang="en-US" altLang="en-US" dirty="0">
                <a:latin typeface="Courier New" pitchFamily="49" charset="0"/>
              </a:rPr>
              <a:t>LINE</a:t>
            </a:r>
            <a:r>
              <a:rPr lang="en-US" altLang="en-US" dirty="0"/>
              <a:t> column stores the line number for each source code line.</a:t>
            </a:r>
          </a:p>
          <a:p>
            <a:pPr lvl="2"/>
            <a:r>
              <a:rPr lang="en-US" altLang="en-US" dirty="0"/>
              <a:t>The </a:t>
            </a:r>
            <a:r>
              <a:rPr lang="en-US" altLang="en-US" dirty="0">
                <a:latin typeface="Courier New" pitchFamily="49" charset="0"/>
              </a:rPr>
              <a:t>TEXT</a:t>
            </a:r>
            <a:r>
              <a:rPr lang="en-US" altLang="en-US" dirty="0"/>
              <a:t> column holds  PL/SQL source code.</a:t>
            </a:r>
          </a:p>
          <a:p>
            <a:pPr lvl="2"/>
            <a:r>
              <a:rPr lang="en-US" altLang="en-US" dirty="0"/>
              <a:t>The </a:t>
            </a:r>
            <a:r>
              <a:rPr lang="en-US" altLang="en-US" dirty="0">
                <a:latin typeface="Courier New" pitchFamily="49" charset="0"/>
              </a:rPr>
              <a:t>ORIGIN_CON_ID</a:t>
            </a:r>
            <a:r>
              <a:rPr lang="en-US" altLang="en-US" dirty="0"/>
              <a:t> holds t</a:t>
            </a:r>
            <a:r>
              <a:rPr lang="en-US" dirty="0"/>
              <a:t>he ID of the container where the data originates. The value of the container id can range from </a:t>
            </a:r>
            <a:r>
              <a:rPr lang="en-US" altLang="en-US" dirty="0">
                <a:latin typeface="Courier New" pitchFamily="49" charset="0"/>
              </a:rPr>
              <a:t>0-n</a:t>
            </a:r>
            <a:r>
              <a:rPr lang="en-US" dirty="0"/>
              <a:t> based on database configuration.</a:t>
            </a:r>
            <a:endParaRPr lang="en-US" altLang="en-US" dirty="0"/>
          </a:p>
          <a:p>
            <a:pPr lvl="1"/>
            <a:r>
              <a:rPr lang="en-US" altLang="en-US" dirty="0"/>
              <a:t>The </a:t>
            </a:r>
            <a:r>
              <a:rPr lang="en-US" altLang="en-US" dirty="0">
                <a:latin typeface="Courier New" pitchFamily="49" charset="0"/>
              </a:rPr>
              <a:t>ALL_SOURCE</a:t>
            </a:r>
            <a:r>
              <a:rPr lang="en-US" altLang="en-US" dirty="0"/>
              <a:t> table provides an </a:t>
            </a:r>
            <a:r>
              <a:rPr lang="en-US" altLang="en-US" dirty="0">
                <a:latin typeface="Courier New" pitchFamily="49" charset="0"/>
              </a:rPr>
              <a:t>OWNER</a:t>
            </a:r>
            <a:r>
              <a:rPr lang="en-US" altLang="en-US" dirty="0"/>
              <a:t> column in addition to the preceding columns.</a:t>
            </a:r>
          </a:p>
          <a:p>
            <a:pPr lvl="1"/>
            <a:r>
              <a:rPr lang="en-US" altLang="en-US" b="1" dirty="0"/>
              <a:t>Note:</a:t>
            </a:r>
            <a:r>
              <a:rPr lang="en-US" altLang="en-US" dirty="0"/>
              <a:t> You cannot display the source code for Oracle PL/SQL built-in packages, or PL/SQL whose source code has been wrapped by using a </a:t>
            </a:r>
            <a:r>
              <a:rPr lang="en-US" altLang="en-US" dirty="0">
                <a:latin typeface="Courier New" pitchFamily="49" charset="0"/>
              </a:rPr>
              <a:t>WRAP</a:t>
            </a:r>
            <a:r>
              <a:rPr lang="en-US" altLang="en-US" dirty="0"/>
              <a:t> utility. The </a:t>
            </a:r>
            <a:r>
              <a:rPr lang="en-US" altLang="en-US" dirty="0">
                <a:latin typeface="Courier New" pitchFamily="49" charset="0"/>
              </a:rPr>
              <a:t>WRAP</a:t>
            </a:r>
            <a:r>
              <a:rPr lang="en-US" altLang="en-US" dirty="0"/>
              <a:t> utility converts the PL/SQL source code into a form that cannot be deciphered by humans.</a:t>
            </a:r>
          </a:p>
          <a:p>
            <a:endParaRPr lang="en-US" dirty="0"/>
          </a:p>
        </p:txBody>
      </p:sp>
    </p:spTree>
    <p:extLst>
      <p:ext uri="{BB962C8B-B14F-4D97-AF65-F5344CB8AC3E}">
        <p14:creationId xmlns:p14="http://schemas.microsoft.com/office/powerpoint/2010/main" val="1894982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F5CEE19A-0E53-49DE-B6B2-6C36DC0A98EF}" type="slidenum">
              <a:rPr lang="en-US" smtClean="0"/>
              <a:pPr/>
              <a:t>37</a:t>
            </a:fld>
            <a:endParaRPr lang="en-US" dirty="0"/>
          </a:p>
        </p:txBody>
      </p:sp>
      <p:sp>
        <p:nvSpPr>
          <p:cNvPr id="3" name="Slide Image Placeholder 2">
            <a:extLst>
              <a:ext uri="{FF2B5EF4-FFF2-40B4-BE49-F238E27FC236}">
                <a16:creationId xmlns:a16="http://schemas.microsoft.com/office/drawing/2014/main" id="{DD5E3F2F-5C5E-435A-9F40-68981D77B6B5}"/>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3535EF7C-D56B-4311-A116-999921BC5BF3}"/>
              </a:ext>
            </a:extLst>
          </p:cNvPr>
          <p:cNvSpPr>
            <a:spLocks noGrp="1"/>
          </p:cNvSpPr>
          <p:nvPr>
            <p:ph type="body" idx="1"/>
          </p:nvPr>
        </p:nvSpPr>
        <p:spPr/>
        <p:txBody>
          <a:bodyPr/>
          <a:lstStyle/>
          <a:p>
            <a:pPr lvl="1"/>
            <a:r>
              <a:rPr lang="en-US" altLang="en-US" dirty="0"/>
              <a:t>To view a procedure’s code in SQL Developer, perform the following steps: </a:t>
            </a:r>
          </a:p>
          <a:p>
            <a:pPr lvl="2">
              <a:buNone/>
            </a:pPr>
            <a:r>
              <a:rPr lang="en-US" altLang="en-US" dirty="0"/>
              <a:t>1.	Click the </a:t>
            </a:r>
            <a:r>
              <a:rPr lang="en-US" altLang="en-US" b="1" dirty="0"/>
              <a:t>Procedures</a:t>
            </a:r>
            <a:r>
              <a:rPr lang="en-US" altLang="en-US" dirty="0"/>
              <a:t> node in the </a:t>
            </a:r>
            <a:r>
              <a:rPr lang="en-US" altLang="en-US" b="1" dirty="0"/>
              <a:t>Connections</a:t>
            </a:r>
            <a:r>
              <a:rPr lang="en-US" altLang="en-US" dirty="0"/>
              <a:t> tab.</a:t>
            </a:r>
          </a:p>
          <a:p>
            <a:pPr lvl="2">
              <a:buNone/>
            </a:pPr>
            <a:r>
              <a:rPr lang="en-US" altLang="en-US" dirty="0"/>
              <a:t>2.	Click the procedure’s name.</a:t>
            </a:r>
          </a:p>
          <a:p>
            <a:pPr lvl="2">
              <a:buNone/>
            </a:pPr>
            <a:r>
              <a:rPr lang="en-US" altLang="en-US" dirty="0"/>
              <a:t>3.	The procedure's code is displayed in the </a:t>
            </a:r>
            <a:r>
              <a:rPr lang="en-US" altLang="en-US" b="1" dirty="0"/>
              <a:t>Code</a:t>
            </a:r>
            <a:r>
              <a:rPr lang="en-US" altLang="en-US" dirty="0"/>
              <a:t> tab as shown in the slide.</a:t>
            </a:r>
          </a:p>
        </p:txBody>
      </p:sp>
    </p:spTree>
    <p:extLst>
      <p:ext uri="{BB962C8B-B14F-4D97-AF65-F5344CB8AC3E}">
        <p14:creationId xmlns:p14="http://schemas.microsoft.com/office/powerpoint/2010/main" val="2603094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t>Oracle Database 19c: PL/SQL Workshop   11 - </a:t>
            </a:r>
            <a:fld id="{2E08134E-6F4B-4D35-ACF0-E5038FF4021C}" type="slidenum">
              <a:rPr lang="en-US" smtClean="0"/>
              <a:pPr/>
              <a:t>38</a:t>
            </a:fld>
            <a:endParaRPr lang="en-US" dirty="0"/>
          </a:p>
        </p:txBody>
      </p:sp>
      <p:sp>
        <p:nvSpPr>
          <p:cNvPr id="3" name="Slide Image Placeholder 2">
            <a:extLst>
              <a:ext uri="{FF2B5EF4-FFF2-40B4-BE49-F238E27FC236}">
                <a16:creationId xmlns:a16="http://schemas.microsoft.com/office/drawing/2014/main" id="{01557D25-A184-4D55-A3B9-9CAE2CE95EB1}"/>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8F2E471F-3084-45E4-B4F3-8E5D2D171C9E}"/>
              </a:ext>
            </a:extLst>
          </p:cNvPr>
          <p:cNvSpPr>
            <a:spLocks noGrp="1"/>
          </p:cNvSpPr>
          <p:nvPr>
            <p:ph type="body" idx="1"/>
          </p:nvPr>
        </p:nvSpPr>
        <p:spPr/>
        <p:txBody>
          <a:bodyPr/>
          <a:lstStyle/>
          <a:p>
            <a:r>
              <a:rPr lang="en-US" altLang="en-US" dirty="0"/>
              <a:t>Answer: a</a:t>
            </a:r>
          </a:p>
          <a:p>
            <a:pPr lvl="1"/>
            <a:r>
              <a:rPr lang="en-US" altLang="en-US" dirty="0"/>
              <a:t>Options b and c and show procedure calls with the parameter specified through </a:t>
            </a:r>
            <a:r>
              <a:rPr lang="en-US" altLang="en-US" dirty="0">
                <a:latin typeface="Courier New" pitchFamily="49" charset="0"/>
                <a:cs typeface="Courier New" pitchFamily="49" charset="0"/>
              </a:rPr>
              <a:t>OUT</a:t>
            </a:r>
            <a:r>
              <a:rPr lang="en-US" altLang="en-US" dirty="0"/>
              <a:t> mode but option a does have the parameter with the </a:t>
            </a:r>
            <a:r>
              <a:rPr lang="en-US" altLang="en-US" dirty="0">
                <a:latin typeface="Courier New" pitchFamily="49" charset="0"/>
                <a:cs typeface="Courier New" pitchFamily="49" charset="0"/>
              </a:rPr>
              <a:t>OUT</a:t>
            </a:r>
            <a:r>
              <a:rPr lang="en-US" altLang="en-US" dirty="0"/>
              <a:t> mode as defined in the procedure specification.</a:t>
            </a:r>
          </a:p>
          <a:p>
            <a:endParaRPr lang="en-US" dirty="0"/>
          </a:p>
        </p:txBody>
      </p:sp>
    </p:spTree>
    <p:extLst>
      <p:ext uri="{BB962C8B-B14F-4D97-AF65-F5344CB8AC3E}">
        <p14:creationId xmlns:p14="http://schemas.microsoft.com/office/powerpoint/2010/main" val="946160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t>Oracle Database 19c: PL/SQL Workshop   11 - </a:t>
            </a:r>
            <a:fld id="{2A52C711-1783-414C-A9AE-4D2B60A7C843}" type="slidenum">
              <a:rPr lang="en-US" smtClean="0"/>
              <a:pPr/>
              <a:t>39</a:t>
            </a:fld>
            <a:endParaRPr lang="en-US" dirty="0"/>
          </a:p>
        </p:txBody>
      </p:sp>
      <p:sp>
        <p:nvSpPr>
          <p:cNvPr id="3" name="Slide Image Placeholder 2">
            <a:extLst>
              <a:ext uri="{FF2B5EF4-FFF2-40B4-BE49-F238E27FC236}">
                <a16:creationId xmlns:a16="http://schemas.microsoft.com/office/drawing/2014/main" id="{11E06976-C93B-498E-A9D3-0D05E5FB418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9791C017-1309-4F7F-BABF-7DE97C18EA5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85154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t>Oracle Database 19c: PL/SQL Workshop   11 - </a:t>
            </a:r>
            <a:fld id="{6E50DA40-6E79-4547-984F-5DB394908F47}" type="slidenum">
              <a:rPr lang="en-US" smtClean="0"/>
              <a:pPr/>
              <a:t>4</a:t>
            </a:fld>
            <a:endParaRPr lang="en-US" dirty="0"/>
          </a:p>
        </p:txBody>
      </p:sp>
      <p:sp>
        <p:nvSpPr>
          <p:cNvPr id="3" name="Slide Image Placeholder 2">
            <a:extLst>
              <a:ext uri="{FF2B5EF4-FFF2-40B4-BE49-F238E27FC236}">
                <a16:creationId xmlns:a16="http://schemas.microsoft.com/office/drawing/2014/main" id="{06527B3A-0B47-4969-9C74-2B449FB89965}"/>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6654E63B-DAA2-4FBC-B97E-9F802590D1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081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240F4DA8-2AB0-4725-8D1D-C30DD0D95D10}" type="slidenum">
              <a:rPr lang="en-US" smtClean="0"/>
              <a:pPr/>
              <a:t>40</a:t>
            </a:fld>
            <a:endParaRPr lang="en-US" dirty="0"/>
          </a:p>
        </p:txBody>
      </p:sp>
      <p:sp>
        <p:nvSpPr>
          <p:cNvPr id="3" name="Slide Image Placeholder 2">
            <a:extLst>
              <a:ext uri="{FF2B5EF4-FFF2-40B4-BE49-F238E27FC236}">
                <a16:creationId xmlns:a16="http://schemas.microsoft.com/office/drawing/2014/main" id="{3AB8E60E-89B5-483E-B6DC-B8819A5FF69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946025E7-9C42-46EB-9355-03E8ECB38B02}"/>
              </a:ext>
            </a:extLst>
          </p:cNvPr>
          <p:cNvSpPr>
            <a:spLocks noGrp="1"/>
          </p:cNvSpPr>
          <p:nvPr>
            <p:ph type="body" idx="1"/>
          </p:nvPr>
        </p:nvSpPr>
        <p:spPr>
          <a:xfrm>
            <a:off x="457200" y="4617720"/>
            <a:ext cx="6858000" cy="5440680"/>
          </a:xfrm>
        </p:spPr>
        <p:txBody>
          <a:bodyPr/>
          <a:lstStyle/>
          <a:p>
            <a:pPr>
              <a:spcBef>
                <a:spcPts val="100"/>
              </a:spcBef>
            </a:pPr>
            <a:r>
              <a:rPr lang="en-US" altLang="en-US" dirty="0"/>
              <a:t>Practice 11: Overview</a:t>
            </a:r>
          </a:p>
          <a:p>
            <a:pPr lvl="1">
              <a:spcBef>
                <a:spcPts val="100"/>
              </a:spcBef>
            </a:pPr>
            <a:r>
              <a:rPr lang="en-US" altLang="en-US" dirty="0"/>
              <a:t>In this practice, you create, compile, and invoke procedures that issue DML and query commands. You also learn how to handle exceptions in procedures.</a:t>
            </a:r>
          </a:p>
          <a:p>
            <a:pPr lvl="1">
              <a:spcBef>
                <a:spcPts val="100"/>
              </a:spcBef>
            </a:pPr>
            <a:r>
              <a:rPr lang="en-US" altLang="en-US" dirty="0"/>
              <a:t>If you encounter compilation errors when you execute procedures, you can use the </a:t>
            </a:r>
            <a:r>
              <a:rPr lang="en-US" altLang="en-US" b="1" dirty="0"/>
              <a:t>Compiler-Log</a:t>
            </a:r>
            <a:r>
              <a:rPr lang="en-US" altLang="en-US" dirty="0"/>
              <a:t> tab in SQL Developer.</a:t>
            </a:r>
          </a:p>
          <a:p>
            <a:pPr lvl="1">
              <a:spcBef>
                <a:spcPts val="100"/>
              </a:spcBef>
            </a:pPr>
            <a:r>
              <a:rPr lang="en-US" altLang="en-US" b="1" dirty="0"/>
              <a:t>Note:</a:t>
            </a:r>
            <a:r>
              <a:rPr lang="en-US" altLang="en-US" dirty="0"/>
              <a:t> It is recommended to use SQL Developer for this practice. </a:t>
            </a:r>
          </a:p>
          <a:p>
            <a:pPr lvl="1">
              <a:spcBef>
                <a:spcPts val="100"/>
              </a:spcBef>
            </a:pPr>
            <a:r>
              <a:rPr lang="en-US" altLang="en-US" b="1" dirty="0"/>
              <a:t>Important</a:t>
            </a:r>
          </a:p>
          <a:p>
            <a:pPr lvl="1">
              <a:spcBef>
                <a:spcPts val="100"/>
              </a:spcBef>
            </a:pPr>
            <a:r>
              <a:rPr lang="en-US" altLang="en-US" dirty="0"/>
              <a:t>All practices in this course and the practice solutions assume that you create objects such as procedures, functions, and so on using the SQL Worksheet area in SQL Developer. When you create an object in the SQL Worksheet area, you need to refresh the object node in order for the new object to be displayed in the Navigator tree. To compile the newly created object, you can right-click the object name in the Navigator tree, and then select </a:t>
            </a:r>
            <a:r>
              <a:rPr lang="en-US" altLang="en-US" b="1" dirty="0"/>
              <a:t>Compile</a:t>
            </a:r>
            <a:r>
              <a:rPr lang="en-US" altLang="en-US" dirty="0"/>
              <a:t> from the shortcut menu. For example, after you enter the code to create a procedure in the SQL Worksheet area, click the </a:t>
            </a:r>
            <a:r>
              <a:rPr lang="en-US" altLang="en-US" b="1" dirty="0"/>
              <a:t>Run Script </a:t>
            </a:r>
            <a:r>
              <a:rPr lang="en-US" altLang="en-US" dirty="0"/>
              <a:t>icon (or </a:t>
            </a:r>
            <a:r>
              <a:rPr lang="en-US" altLang="en-US" b="1" dirty="0"/>
              <a:t>press</a:t>
            </a:r>
            <a:r>
              <a:rPr lang="en-US" altLang="en-US" dirty="0"/>
              <a:t> F5) to run the code. This creates and compiles the procedure. </a:t>
            </a:r>
          </a:p>
          <a:p>
            <a:pPr lvl="1">
              <a:spcBef>
                <a:spcPts val="100"/>
              </a:spcBef>
            </a:pPr>
            <a:r>
              <a:rPr lang="en-US" altLang="en-US" dirty="0"/>
              <a:t>Alternatively, you can create objects such as procedures using the </a:t>
            </a:r>
            <a:r>
              <a:rPr lang="en-US" altLang="en-US" dirty="0">
                <a:latin typeface="Courier New" pitchFamily="49" charset="0"/>
              </a:rPr>
              <a:t>PROCEDURES</a:t>
            </a:r>
            <a:r>
              <a:rPr lang="en-US" altLang="en-US" dirty="0"/>
              <a:t> node in the </a:t>
            </a:r>
            <a:r>
              <a:rPr lang="en-US" altLang="en-US" b="1" dirty="0"/>
              <a:t>Navigator</a:t>
            </a:r>
            <a:r>
              <a:rPr lang="en-US" altLang="en-US" dirty="0"/>
              <a:t> </a:t>
            </a:r>
            <a:r>
              <a:rPr lang="en-US" altLang="en-US" b="1" dirty="0"/>
              <a:t>tree</a:t>
            </a:r>
            <a:r>
              <a:rPr lang="en-US" altLang="en-US" dirty="0"/>
              <a:t>, and then compile the procedure. Creating objects using the </a:t>
            </a:r>
            <a:r>
              <a:rPr lang="en-US" altLang="en-US" b="1" dirty="0"/>
              <a:t>Navigator</a:t>
            </a:r>
            <a:r>
              <a:rPr lang="en-US" altLang="en-US" dirty="0"/>
              <a:t> </a:t>
            </a:r>
            <a:r>
              <a:rPr lang="en-US" altLang="en-US" b="1" dirty="0"/>
              <a:t>tree</a:t>
            </a:r>
            <a:r>
              <a:rPr lang="en-US" altLang="en-US" dirty="0"/>
              <a:t> automatically displays the newly created object.</a:t>
            </a:r>
          </a:p>
          <a:p>
            <a:endParaRPr lang="en-US" dirty="0"/>
          </a:p>
        </p:txBody>
      </p:sp>
    </p:spTree>
    <p:extLst>
      <p:ext uri="{BB962C8B-B14F-4D97-AF65-F5344CB8AC3E}">
        <p14:creationId xmlns:p14="http://schemas.microsoft.com/office/powerpoint/2010/main" val="2051682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16D51FD6-B90B-48EA-BDC8-9CEFC0B61862}" type="slidenum">
              <a:rPr lang="en-US" smtClean="0"/>
              <a:pPr/>
              <a:t>41</a:t>
            </a:fld>
            <a:endParaRPr lang="en-US" dirty="0"/>
          </a:p>
        </p:txBody>
      </p:sp>
      <p:sp>
        <p:nvSpPr>
          <p:cNvPr id="3" name="Slide Image Placeholder 2">
            <a:extLst>
              <a:ext uri="{FF2B5EF4-FFF2-40B4-BE49-F238E27FC236}">
                <a16:creationId xmlns:a16="http://schemas.microsoft.com/office/drawing/2014/main" id="{10B1FC4E-ECE3-4C7C-AAD2-4971795BB2AA}"/>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B02B5734-4F9D-4899-878B-237D49B55CE2}"/>
              </a:ext>
            </a:extLst>
          </p:cNvPr>
          <p:cNvSpPr>
            <a:spLocks noGrp="1"/>
          </p:cNvSpPr>
          <p:nvPr>
            <p:ph type="body" idx="1"/>
          </p:nvPr>
        </p:nvSpPr>
        <p:spPr/>
        <p:txBody>
          <a:bodyPr/>
          <a:lstStyle/>
          <a:p>
            <a:pPr>
              <a:spcBef>
                <a:spcPts val="100"/>
              </a:spcBef>
            </a:pPr>
            <a:r>
              <a:rPr lang="en-US" altLang="en-US" dirty="0"/>
              <a:t>Practice 11: Overview</a:t>
            </a:r>
          </a:p>
          <a:p>
            <a:pPr lvl="1">
              <a:spcBef>
                <a:spcPts val="100"/>
              </a:spcBef>
            </a:pPr>
            <a:r>
              <a:rPr lang="en-US" altLang="en-US" dirty="0"/>
              <a:t>In this practice, you create, compile, and invoke procedures that issue DML and query commands. You also learn how to handle exceptions in procedures.</a:t>
            </a:r>
          </a:p>
          <a:p>
            <a:pPr lvl="1">
              <a:spcBef>
                <a:spcPts val="100"/>
              </a:spcBef>
            </a:pPr>
            <a:r>
              <a:rPr lang="en-US" altLang="en-US" dirty="0"/>
              <a:t>If you encounter compilation errors when you execute procedures, you can use the </a:t>
            </a:r>
            <a:r>
              <a:rPr lang="en-US" altLang="en-US" b="1" dirty="0"/>
              <a:t>Compiler-Log</a:t>
            </a:r>
            <a:r>
              <a:rPr lang="en-US" altLang="en-US" dirty="0"/>
              <a:t> tab in SQL Developer.</a:t>
            </a:r>
          </a:p>
          <a:p>
            <a:pPr lvl="1">
              <a:spcBef>
                <a:spcPts val="100"/>
              </a:spcBef>
            </a:pPr>
            <a:r>
              <a:rPr lang="en-US" altLang="en-US" b="1" dirty="0"/>
              <a:t>Note:</a:t>
            </a:r>
            <a:r>
              <a:rPr lang="en-US" altLang="en-US" dirty="0"/>
              <a:t> It is recommended to use SQL Developer for this practice. </a:t>
            </a:r>
          </a:p>
          <a:p>
            <a:pPr lvl="1">
              <a:spcBef>
                <a:spcPts val="100"/>
              </a:spcBef>
            </a:pPr>
            <a:r>
              <a:rPr lang="en-US" altLang="en-US" b="1" dirty="0"/>
              <a:t>Important</a:t>
            </a:r>
          </a:p>
          <a:p>
            <a:pPr lvl="1">
              <a:spcBef>
                <a:spcPts val="100"/>
              </a:spcBef>
            </a:pPr>
            <a:r>
              <a:rPr lang="en-US" altLang="en-US" dirty="0"/>
              <a:t>All practices in this course and the practice solutions assume that you create objects such as procedures, functions, and so on using the SQL Worksheet area in SQL Developer. When you create an object in the SQL Worksheet area, you need to refresh the object node in order for the new object to be displayed in the Navigator tree. To compile the newly created object, you can right-click the object name in the Navigator tree, and then select </a:t>
            </a:r>
            <a:r>
              <a:rPr lang="en-US" altLang="en-US" b="1" dirty="0"/>
              <a:t>Compile</a:t>
            </a:r>
            <a:r>
              <a:rPr lang="en-US" altLang="en-US" dirty="0"/>
              <a:t> from the shortcut menu. For example, after you enter the code to create a procedure in the SQL Worksheet area, click the </a:t>
            </a:r>
            <a:r>
              <a:rPr lang="en-US" altLang="en-US" b="1" dirty="0"/>
              <a:t>Run Script </a:t>
            </a:r>
            <a:r>
              <a:rPr lang="en-US" altLang="en-US" dirty="0"/>
              <a:t>icon (or </a:t>
            </a:r>
            <a:r>
              <a:rPr lang="en-US" altLang="en-US" b="1" dirty="0"/>
              <a:t>press</a:t>
            </a:r>
            <a:r>
              <a:rPr lang="en-US" altLang="en-US" dirty="0"/>
              <a:t> F5) to run the code. This creates and compiles the procedure. </a:t>
            </a:r>
          </a:p>
          <a:p>
            <a:pPr lvl="1">
              <a:spcBef>
                <a:spcPts val="100"/>
              </a:spcBef>
            </a:pPr>
            <a:r>
              <a:rPr lang="en-US" altLang="en-US" dirty="0"/>
              <a:t>Alternatively, you can create objects such as procedures using the </a:t>
            </a:r>
            <a:r>
              <a:rPr lang="en-US" altLang="en-US" dirty="0">
                <a:latin typeface="Courier New" pitchFamily="49" charset="0"/>
              </a:rPr>
              <a:t>PROCEDURES</a:t>
            </a:r>
            <a:r>
              <a:rPr lang="en-US" altLang="en-US" dirty="0"/>
              <a:t> node in the </a:t>
            </a:r>
            <a:r>
              <a:rPr lang="en-US" altLang="en-US" b="1" dirty="0"/>
              <a:t>Navigator</a:t>
            </a:r>
            <a:r>
              <a:rPr lang="en-US" altLang="en-US" dirty="0"/>
              <a:t> </a:t>
            </a:r>
            <a:r>
              <a:rPr lang="en-US" altLang="en-US" b="1" dirty="0"/>
              <a:t>tree</a:t>
            </a:r>
            <a:r>
              <a:rPr lang="en-US" altLang="en-US" dirty="0"/>
              <a:t>, and then compile the procedure. Creating objects using the </a:t>
            </a:r>
            <a:r>
              <a:rPr lang="en-US" altLang="en-US" b="1" dirty="0"/>
              <a:t>Navigator</a:t>
            </a:r>
            <a:r>
              <a:rPr lang="en-US" altLang="en-US" dirty="0"/>
              <a:t> </a:t>
            </a:r>
            <a:r>
              <a:rPr lang="en-US" altLang="en-US" b="1" dirty="0"/>
              <a:t>tree</a:t>
            </a:r>
            <a:r>
              <a:rPr lang="en-US" altLang="en-US" dirty="0"/>
              <a:t> automatically displays the newly created object.</a:t>
            </a:r>
          </a:p>
        </p:txBody>
      </p:sp>
    </p:spTree>
    <p:extLst>
      <p:ext uri="{BB962C8B-B14F-4D97-AF65-F5344CB8AC3E}">
        <p14:creationId xmlns:p14="http://schemas.microsoft.com/office/powerpoint/2010/main" val="3353536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t>Oracle Database 19c: PL/SQL Workshop   11 - </a:t>
            </a:r>
            <a:fld id="{73498699-A6F5-443A-BF54-330C4AFC6EBD}" type="slidenum">
              <a:rPr lang="en-US" smtClean="0"/>
              <a:pPr/>
              <a:t>5</a:t>
            </a:fld>
            <a:endParaRPr lang="en-US" dirty="0"/>
          </a:p>
        </p:txBody>
      </p:sp>
      <p:sp>
        <p:nvSpPr>
          <p:cNvPr id="5" name="Slide Image Placeholder 4">
            <a:extLst>
              <a:ext uri="{FF2B5EF4-FFF2-40B4-BE49-F238E27FC236}">
                <a16:creationId xmlns:a16="http://schemas.microsoft.com/office/drawing/2014/main" id="{84E84DAE-C57F-4E8A-8A6A-8638B68D6B35}"/>
              </a:ext>
            </a:extLst>
          </p:cNvPr>
          <p:cNvSpPr>
            <a:spLocks noGrp="1" noRot="1" noChangeAspect="1"/>
          </p:cNvSpPr>
          <p:nvPr>
            <p:ph type="sldImg"/>
          </p:nvPr>
        </p:nvSpPr>
        <p:spPr/>
      </p:sp>
      <p:sp>
        <p:nvSpPr>
          <p:cNvPr id="6" name="Notes Placeholder 5">
            <a:extLst>
              <a:ext uri="{FF2B5EF4-FFF2-40B4-BE49-F238E27FC236}">
                <a16:creationId xmlns:a16="http://schemas.microsoft.com/office/drawing/2014/main" id="{A55212C7-84CC-4509-8324-A3322CD5CFE3}"/>
              </a:ext>
            </a:extLst>
          </p:cNvPr>
          <p:cNvSpPr>
            <a:spLocks noGrp="1"/>
          </p:cNvSpPr>
          <p:nvPr>
            <p:ph type="body" idx="1"/>
          </p:nvPr>
        </p:nvSpPr>
        <p:spPr/>
        <p:txBody>
          <a:bodyPr/>
          <a:lstStyle/>
          <a:p>
            <a:pPr lvl="1"/>
            <a:r>
              <a:rPr lang="en-US" dirty="0"/>
              <a:t>Here the HR manager comes up with a requirement for which Alice has to write a code. The HR manager wants to put the organizational changes in the database. The organizational changes are:</a:t>
            </a:r>
          </a:p>
          <a:p>
            <a:pPr lvl="2">
              <a:buFont typeface="Arial" pitchFamily="34" charset="0"/>
              <a:buChar char="•"/>
            </a:pPr>
            <a:r>
              <a:rPr lang="en-US" b="1" dirty="0"/>
              <a:t>Salary Hike – </a:t>
            </a:r>
            <a:r>
              <a:rPr lang="en-US" dirty="0"/>
              <a:t>Employees get a salary hike but practically every employee wouldn’t get a salary hike and  even when they get the amount of hike might not be uniform.</a:t>
            </a:r>
            <a:endParaRPr lang="en-US" b="1" dirty="0"/>
          </a:p>
          <a:p>
            <a:pPr lvl="2">
              <a:buFont typeface="Arial" pitchFamily="34" charset="0"/>
              <a:buChar char="•"/>
            </a:pPr>
            <a:r>
              <a:rPr lang="en-US" b="1" dirty="0"/>
              <a:t>Promotion – </a:t>
            </a:r>
            <a:r>
              <a:rPr lang="en-US" dirty="0"/>
              <a:t>Employees got a promotion but practically every employee wouldn’t get a promotion.</a:t>
            </a:r>
          </a:p>
          <a:p>
            <a:pPr lvl="1"/>
            <a:r>
              <a:rPr lang="en-US" dirty="0"/>
              <a:t>However it is clear that these two functions on the database are independent of each other, because an employee who gets a hike may not get a promotion and vice versa may also be true.</a:t>
            </a:r>
          </a:p>
          <a:p>
            <a:pPr lvl="1"/>
            <a:r>
              <a:rPr lang="en-US" dirty="0"/>
              <a:t>Therefore it would be efficient if Alice implement them as independent modules. When implemented as two independent functions they can be used together also if there’s a requirement, a situation where an employee gets both salary hike and promotion.</a:t>
            </a:r>
          </a:p>
          <a:p>
            <a:pPr lvl="1"/>
            <a:r>
              <a:rPr lang="en-US" dirty="0"/>
              <a:t>PL/SQL provides for this kind of modular design where you write a subprogram to implement an independent functionality and when required you can merge the functionality of more than one modules together.</a:t>
            </a:r>
          </a:p>
        </p:txBody>
      </p:sp>
    </p:spTree>
    <p:extLst>
      <p:ext uri="{BB962C8B-B14F-4D97-AF65-F5344CB8AC3E}">
        <p14:creationId xmlns:p14="http://schemas.microsoft.com/office/powerpoint/2010/main" val="344510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t>Oracle Database 19c: PL/SQL Workshop   11 - </a:t>
            </a:r>
            <a:fld id="{419885C8-5190-4DDC-A501-A418900F58A1}" type="slidenum">
              <a:rPr lang="en-US" smtClean="0"/>
              <a:pPr/>
              <a:t>6</a:t>
            </a:fld>
            <a:endParaRPr lang="en-US" dirty="0"/>
          </a:p>
        </p:txBody>
      </p:sp>
      <p:sp>
        <p:nvSpPr>
          <p:cNvPr id="3" name="Slide Image Placeholder 2">
            <a:extLst>
              <a:ext uri="{FF2B5EF4-FFF2-40B4-BE49-F238E27FC236}">
                <a16:creationId xmlns:a16="http://schemas.microsoft.com/office/drawing/2014/main" id="{E2188FE1-C8B8-4DD6-B766-EA03751AD555}"/>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1D0C1E98-3033-453B-A4EB-8AA97A26D10C}"/>
              </a:ext>
            </a:extLst>
          </p:cNvPr>
          <p:cNvSpPr>
            <a:spLocks noGrp="1"/>
          </p:cNvSpPr>
          <p:nvPr>
            <p:ph type="body" idx="1"/>
          </p:nvPr>
        </p:nvSpPr>
        <p:spPr/>
        <p:txBody>
          <a:bodyPr/>
          <a:lstStyle/>
          <a:p>
            <a:pPr lvl="1"/>
            <a:r>
              <a:rPr lang="en-US" altLang="en-US" dirty="0"/>
              <a:t>Modularization converts large blocks of code into smaller groups of code called modules.  When you create modules, you should ensure that each module is representing a logically independent function of the application. The modules can be reused by the same program or shared with other programs. It is easier to maintain and debug code that comprises of smaller modules than it is to maintain code in a single large program. These modules are implemented as subprograms in PL/SQL.</a:t>
            </a:r>
          </a:p>
          <a:p>
            <a:pPr lvl="1"/>
            <a:r>
              <a:rPr lang="en-US" altLang="en-US" dirty="0"/>
              <a:t>You create a subprogram with a declarative section, executable section, and an exception section. A PL/SQL block can’t exist without an executable section, but it can exist without a declarative section and exception section. Apart from anonymous blocks, all other PL/SQL blocks mentioned in the slide can be compiled and stored in the database as independent objects. As you store them in the database, you can independently invoke them and use them in other PL/SQL blocks, thus reducing the effort of rewriting the same code.</a:t>
            </a:r>
          </a:p>
          <a:p>
            <a:pPr lvl="1"/>
            <a:r>
              <a:rPr lang="en-US" altLang="en-US" dirty="0"/>
              <a:t>When you reuse a tried and tested PL/SQL subprogram in your application, it brings in certain amount of assured performance into the application.</a:t>
            </a:r>
          </a:p>
          <a:p>
            <a:pPr lvl="1"/>
            <a:r>
              <a:rPr lang="en-US" altLang="en-US" b="1" dirty="0"/>
              <a:t>Note: </a:t>
            </a:r>
            <a:r>
              <a:rPr lang="en-US" altLang="en-US" dirty="0"/>
              <a:t>Knowing how to develop anonymous blocks is a prerequisite for the rest of this course.</a:t>
            </a:r>
          </a:p>
        </p:txBody>
      </p:sp>
    </p:spTree>
    <p:extLst>
      <p:ext uri="{BB962C8B-B14F-4D97-AF65-F5344CB8AC3E}">
        <p14:creationId xmlns:p14="http://schemas.microsoft.com/office/powerpoint/2010/main" val="101925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t>Oracle Database 19c: PL/SQL Workshop   11 - </a:t>
            </a:r>
            <a:fld id="{71340BFA-42C3-4E7C-9479-7B7C959DE80B}" type="slidenum">
              <a:rPr lang="en-US" smtClean="0"/>
              <a:pPr/>
              <a:t>7</a:t>
            </a:fld>
            <a:endParaRPr lang="en-US" dirty="0"/>
          </a:p>
        </p:txBody>
      </p:sp>
      <p:sp>
        <p:nvSpPr>
          <p:cNvPr id="3" name="Slide Image Placeholder 2">
            <a:extLst>
              <a:ext uri="{FF2B5EF4-FFF2-40B4-BE49-F238E27FC236}">
                <a16:creationId xmlns:a16="http://schemas.microsoft.com/office/drawing/2014/main" id="{03E85622-9DA5-418F-B998-403ED7E8A40C}"/>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CD177292-0168-4385-87D4-B508D112ED12}"/>
              </a:ext>
            </a:extLst>
          </p:cNvPr>
          <p:cNvSpPr>
            <a:spLocks noGrp="1"/>
          </p:cNvSpPr>
          <p:nvPr>
            <p:ph type="body" idx="1"/>
          </p:nvPr>
        </p:nvSpPr>
        <p:spPr/>
        <p:txBody>
          <a:bodyPr/>
          <a:lstStyle/>
          <a:p>
            <a:pPr lvl="1"/>
            <a:r>
              <a:rPr lang="en-US" altLang="en-US" dirty="0"/>
              <a:t>Procedures and functions have many benefits due to modularizing of code:</a:t>
            </a:r>
          </a:p>
          <a:p>
            <a:pPr lvl="2"/>
            <a:r>
              <a:rPr lang="en-US" altLang="en-US" b="1" dirty="0"/>
              <a:t>Easy maintenance</a:t>
            </a:r>
            <a:r>
              <a:rPr lang="en-US" altLang="en-US" dirty="0"/>
              <a:t> -  When you make changes and recompile the code of the subprogram stored in the database, the changes would  be in effect in all the following calls to the subprogram. A change in one place is sufficient, you need not make changes in every module which uses the subprogram.</a:t>
            </a:r>
          </a:p>
          <a:p>
            <a:pPr lvl="2"/>
            <a:r>
              <a:rPr lang="en-US" altLang="en-US" b="1" dirty="0"/>
              <a:t>Data integrity </a:t>
            </a:r>
            <a:r>
              <a:rPr lang="en-US" altLang="en-US" dirty="0"/>
              <a:t>is maintained through subprograms. Each subprogram usually represents a logical function. A subprogram is executed completely or doesn’t execute at all which implies a logical function executes completely or it doesn’t execute at all, thus leaving your database in a consistent state.</a:t>
            </a:r>
          </a:p>
          <a:p>
            <a:pPr lvl="2"/>
            <a:r>
              <a:rPr lang="en-US" altLang="en-US" b="1" dirty="0"/>
              <a:t>Improved performance </a:t>
            </a:r>
            <a:r>
              <a:rPr lang="en-US" altLang="en-US" dirty="0"/>
              <a:t>is assured when you reuse a tried and tested code. The compiled subprograms in the database therefore ensure better performance in your application.</a:t>
            </a:r>
          </a:p>
          <a:p>
            <a:pPr lvl="2"/>
            <a:r>
              <a:rPr lang="en-US" altLang="en-US" b="1" dirty="0"/>
              <a:t>Improved data security </a:t>
            </a:r>
            <a:r>
              <a:rPr lang="en-US" altLang="en-US" dirty="0"/>
              <a:t>is assured because PL/SQL subprograms reside on the server, where the implementation isn’t exposed to the client. The internal details, the structure of the database are hidden from the end user. The client can use the functionality of the sub program but can’t modify the internal structure of the database. </a:t>
            </a:r>
          </a:p>
          <a:p>
            <a:endParaRPr lang="en-US" dirty="0"/>
          </a:p>
        </p:txBody>
      </p:sp>
    </p:spTree>
    <p:extLst>
      <p:ext uri="{BB962C8B-B14F-4D97-AF65-F5344CB8AC3E}">
        <p14:creationId xmlns:p14="http://schemas.microsoft.com/office/powerpoint/2010/main" val="3447006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11 - </a:t>
            </a:r>
            <a:fld id="{63398F30-A545-4B7C-B989-7BD220BFF9F1}" type="slidenum">
              <a:rPr lang="en-US" smtClean="0"/>
              <a:pPr/>
              <a:t>8</a:t>
            </a:fld>
            <a:endParaRPr lang="en-US" dirty="0"/>
          </a:p>
        </p:txBody>
      </p:sp>
      <p:sp>
        <p:nvSpPr>
          <p:cNvPr id="3" name="Slide Image Placeholder 2">
            <a:extLst>
              <a:ext uri="{FF2B5EF4-FFF2-40B4-BE49-F238E27FC236}">
                <a16:creationId xmlns:a16="http://schemas.microsoft.com/office/drawing/2014/main" id="{E4265FF7-EB24-47BE-BAEF-9510C59DB12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1302000F-333D-429C-9215-A8940BDE6294}"/>
              </a:ext>
            </a:extLst>
          </p:cNvPr>
          <p:cNvSpPr>
            <a:spLocks noGrp="1"/>
          </p:cNvSpPr>
          <p:nvPr>
            <p:ph type="body" idx="1"/>
          </p:nvPr>
        </p:nvSpPr>
        <p:spPr/>
        <p:txBody>
          <a:bodyPr/>
          <a:lstStyle/>
          <a:p>
            <a:pPr lvl="1"/>
            <a:r>
              <a:rPr lang="en-US" altLang="en-US" dirty="0"/>
              <a:t>You write a subprogram to implement a logical function of the application. For example, you can write a subprogram to reflect the promotion of an employee. </a:t>
            </a:r>
          </a:p>
          <a:p>
            <a:pPr lvl="1"/>
            <a:r>
              <a:rPr lang="en-US" altLang="en-US" dirty="0"/>
              <a:t>Syntactically a subprogram has the following components:</a:t>
            </a:r>
          </a:p>
          <a:p>
            <a:pPr lvl="2"/>
            <a:r>
              <a:rPr lang="en-US" altLang="en-US" dirty="0"/>
              <a:t>A subprogram consists of a specification (spec) and a body. </a:t>
            </a:r>
          </a:p>
          <a:p>
            <a:pPr lvl="2"/>
            <a:r>
              <a:rPr lang="en-US" altLang="en-US" dirty="0"/>
              <a:t>The specification is the name of the subprogram and the description of parameters if it is defined to accept any.</a:t>
            </a:r>
          </a:p>
          <a:p>
            <a:pPr lvl="1"/>
            <a:r>
              <a:rPr lang="en-US" altLang="en-US" dirty="0"/>
              <a:t> To define a subprogram, you must provide both the specifications and the body. You can either declare a subprogram first or define it later.</a:t>
            </a:r>
            <a:endParaRPr lang="en-US" altLang="en-US" b="1" dirty="0"/>
          </a:p>
          <a:p>
            <a:pPr lvl="2"/>
            <a:r>
              <a:rPr lang="en-US" altLang="en-US" b="1" dirty="0"/>
              <a:t>Subprogram Types: </a:t>
            </a:r>
            <a:r>
              <a:rPr lang="en-US" altLang="en-US" dirty="0"/>
              <a:t>PL/SQL has three types of subprograms: procedures, functions, and triggers. </a:t>
            </a:r>
          </a:p>
          <a:p>
            <a:pPr lvl="2"/>
            <a:r>
              <a:rPr lang="en-US" altLang="en-US" b="1" dirty="0"/>
              <a:t>Procedures</a:t>
            </a:r>
            <a:r>
              <a:rPr lang="en-US" altLang="en-US" dirty="0"/>
              <a:t> are used to perform an action on the database.</a:t>
            </a:r>
          </a:p>
          <a:p>
            <a:pPr lvl="2"/>
            <a:r>
              <a:rPr lang="en-US" altLang="en-US" b="1" dirty="0"/>
              <a:t>Functions</a:t>
            </a:r>
            <a:r>
              <a:rPr lang="en-US" altLang="en-US" dirty="0"/>
              <a:t> are used to perform an operation and return a value.</a:t>
            </a:r>
          </a:p>
          <a:p>
            <a:pPr lvl="2"/>
            <a:r>
              <a:rPr lang="en-US" altLang="en-US" b="1" dirty="0"/>
              <a:t>Triggers</a:t>
            </a:r>
            <a:r>
              <a:rPr lang="en-US" altLang="en-US" dirty="0"/>
              <a:t> are used to execute actions in response to some event in the database. Procedures and functions can be invoked in the PL/SQL block to perform an action whereas triggers are defined to respond to an event in the database.</a:t>
            </a:r>
          </a:p>
          <a:p>
            <a:endParaRPr lang="en-US" dirty="0"/>
          </a:p>
        </p:txBody>
      </p:sp>
    </p:spTree>
    <p:extLst>
      <p:ext uri="{BB962C8B-B14F-4D97-AF65-F5344CB8AC3E}">
        <p14:creationId xmlns:p14="http://schemas.microsoft.com/office/powerpoint/2010/main" val="3761915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t>Oracle Database 19c: PL/SQL Workshop   11 - </a:t>
            </a:r>
            <a:fld id="{1E8A95D5-E0DE-446E-861B-A98B783AE975}" type="slidenum">
              <a:rPr lang="en-US" smtClean="0"/>
              <a:pPr/>
              <a:t>9</a:t>
            </a:fld>
            <a:endParaRPr lang="en-US" dirty="0"/>
          </a:p>
        </p:txBody>
      </p:sp>
      <p:sp>
        <p:nvSpPr>
          <p:cNvPr id="3" name="Slide Image Placeholder 2">
            <a:extLst>
              <a:ext uri="{FF2B5EF4-FFF2-40B4-BE49-F238E27FC236}">
                <a16:creationId xmlns:a16="http://schemas.microsoft.com/office/drawing/2014/main" id="{467C6C0F-2B41-4067-A101-65F2F51B46A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8ED190F9-3CB9-4C97-A828-81D9C6FA08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4921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5.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 name="Notched Right Arrow 1"/>
          <p:cNvSpPr/>
          <p:nvPr userDrawn="1"/>
        </p:nvSpPr>
        <p:spPr>
          <a:xfrm rot="16200000">
            <a:off x="14672427" y="986616"/>
            <a:ext cx="2127655" cy="1907022"/>
          </a:xfrm>
          <a:custGeom>
            <a:avLst/>
            <a:gdLst>
              <a:gd name="connsiteX0" fmla="*/ 0 w 2691828"/>
              <a:gd name="connsiteY0" fmla="*/ 619018 h 2476072"/>
              <a:gd name="connsiteX1" fmla="*/ 1453792 w 2691828"/>
              <a:gd name="connsiteY1" fmla="*/ 619018 h 2476072"/>
              <a:gd name="connsiteX2" fmla="*/ 1453792 w 2691828"/>
              <a:gd name="connsiteY2" fmla="*/ 0 h 2476072"/>
              <a:gd name="connsiteX3" fmla="*/ 2691828 w 2691828"/>
              <a:gd name="connsiteY3" fmla="*/ 1238036 h 2476072"/>
              <a:gd name="connsiteX4" fmla="*/ 1453792 w 2691828"/>
              <a:gd name="connsiteY4" fmla="*/ 2476072 h 2476072"/>
              <a:gd name="connsiteX5" fmla="*/ 1453792 w 2691828"/>
              <a:gd name="connsiteY5" fmla="*/ 1857054 h 2476072"/>
              <a:gd name="connsiteX6" fmla="*/ 0 w 2691828"/>
              <a:gd name="connsiteY6" fmla="*/ 1857054 h 2476072"/>
              <a:gd name="connsiteX7" fmla="*/ 619018 w 2691828"/>
              <a:gd name="connsiteY7" fmla="*/ 1238036 h 2476072"/>
              <a:gd name="connsiteX8" fmla="*/ 0 w 2691828"/>
              <a:gd name="connsiteY8" fmla="*/ 619018 h 2476072"/>
              <a:gd name="connsiteX0" fmla="*/ 0 w 2691828"/>
              <a:gd name="connsiteY0" fmla="*/ 0 h 1857054"/>
              <a:gd name="connsiteX1" fmla="*/ 1453792 w 2691828"/>
              <a:gd name="connsiteY1" fmla="*/ 0 h 1857054"/>
              <a:gd name="connsiteX2" fmla="*/ 2691828 w 2691828"/>
              <a:gd name="connsiteY2" fmla="*/ 619018 h 1857054"/>
              <a:gd name="connsiteX3" fmla="*/ 1453792 w 2691828"/>
              <a:gd name="connsiteY3" fmla="*/ 1857054 h 1857054"/>
              <a:gd name="connsiteX4" fmla="*/ 1453792 w 2691828"/>
              <a:gd name="connsiteY4" fmla="*/ 1238036 h 1857054"/>
              <a:gd name="connsiteX5" fmla="*/ 0 w 2691828"/>
              <a:gd name="connsiteY5" fmla="*/ 1238036 h 1857054"/>
              <a:gd name="connsiteX6" fmla="*/ 619018 w 2691828"/>
              <a:gd name="connsiteY6" fmla="*/ 619018 h 1857054"/>
              <a:gd name="connsiteX7" fmla="*/ 0 w 2691828"/>
              <a:gd name="connsiteY7" fmla="*/ 0 h 1857054"/>
              <a:gd name="connsiteX0" fmla="*/ 0 w 2691828"/>
              <a:gd name="connsiteY0" fmla="*/ 0 h 1238036"/>
              <a:gd name="connsiteX1" fmla="*/ 1453792 w 2691828"/>
              <a:gd name="connsiteY1" fmla="*/ 0 h 1238036"/>
              <a:gd name="connsiteX2" fmla="*/ 2691828 w 2691828"/>
              <a:gd name="connsiteY2" fmla="*/ 619018 h 1238036"/>
              <a:gd name="connsiteX3" fmla="*/ 1453792 w 2691828"/>
              <a:gd name="connsiteY3" fmla="*/ 1238036 h 1238036"/>
              <a:gd name="connsiteX4" fmla="*/ 0 w 2691828"/>
              <a:gd name="connsiteY4" fmla="*/ 1238036 h 1238036"/>
              <a:gd name="connsiteX5" fmla="*/ 619018 w 2691828"/>
              <a:gd name="connsiteY5" fmla="*/ 619018 h 1238036"/>
              <a:gd name="connsiteX6" fmla="*/ 0 w 2691828"/>
              <a:gd name="connsiteY6"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619018 w 1453792"/>
              <a:gd name="connsiteY4" fmla="*/ 61901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1238 w 1453792"/>
              <a:gd name="connsiteY4" fmla="*/ 610852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350629 w 1453792"/>
              <a:gd name="connsiteY4" fmla="*/ 632631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08204 w 1453792"/>
              <a:gd name="connsiteY4" fmla="*/ 6265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80705 w 1453792"/>
              <a:gd name="connsiteY4" fmla="*/ 626556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2322 w 1453792"/>
              <a:gd name="connsiteY4" fmla="*/ 620480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0189 w 1453792"/>
              <a:gd name="connsiteY4" fmla="*/ 62250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9380 w 1453792"/>
              <a:gd name="connsiteY4" fmla="*/ 6103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35923 w 1453792"/>
              <a:gd name="connsiteY4" fmla="*/ 618459 h 1238036"/>
              <a:gd name="connsiteX5" fmla="*/ 0 w 1453792"/>
              <a:gd name="connsiteY5" fmla="*/ 0 h 123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3792" h="1238036">
                <a:moveTo>
                  <a:pt x="0" y="0"/>
                </a:moveTo>
                <a:lnTo>
                  <a:pt x="1453792" y="0"/>
                </a:lnTo>
                <a:lnTo>
                  <a:pt x="1453792" y="1238036"/>
                </a:lnTo>
                <a:lnTo>
                  <a:pt x="0" y="1238036"/>
                </a:lnTo>
                <a:lnTo>
                  <a:pt x="435923" y="618459"/>
                </a:lnTo>
                <a:lnTo>
                  <a:pt x="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dirty="0"/>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4" name="Title_Gray_Number"/>
          <p:cNvSpPr>
            <a:spLocks noChangeArrowheads="1"/>
          </p:cNvSpPr>
          <p:nvPr userDrawn="1"/>
        </p:nvSpPr>
        <p:spPr bwMode="gray">
          <a:xfrm>
            <a:off x="14870996" y="993444"/>
            <a:ext cx="1740604" cy="1159288"/>
          </a:xfrm>
          <a:prstGeom prst="rect">
            <a:avLst/>
          </a:prstGeom>
          <a:noFill/>
          <a:ln w="9525">
            <a:noFill/>
            <a:miter lim="800000"/>
            <a:headEnd/>
            <a:tailEnd/>
          </a:ln>
        </p:spPr>
        <p:txBody>
          <a:bodyPr wrap="square" lIns="25398" tIns="25398" rIns="25398" bIns="25398"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baseline="0">
                <a:solidFill>
                  <a:srgbClr val="FFFFFF"/>
                </a:solidFill>
                <a:latin typeface="Oracle Sans" panose="020B0503020204020204" pitchFamily="34" charset="0"/>
                <a:cs typeface="Oracle Sans" panose="020B0503020204020204" pitchFamily="34" charset="0"/>
              </a:rPr>
              <a:t>11</a:t>
            </a:r>
            <a:endParaRPr lang="en-US" sz="7200" b="1" baseline="0" dirty="0">
              <a:solidFill>
                <a:srgbClr val="FFFFFF"/>
              </a:solidFill>
              <a:latin typeface="Oracle Sans" panose="020B0503020204020204" pitchFamily="34" charset="0"/>
              <a:cs typeface="Oracle Sans" panose="020B0503020204020204" pitchFamily="34" charset="0"/>
            </a:endParaRPr>
          </a:p>
        </p:txBody>
      </p:sp>
      <p:sp>
        <p:nvSpPr>
          <p:cNvPr id="276483" name="Default_Title"/>
          <p:cNvSpPr>
            <a:spLocks noGrp="1" noChangeArrowheads="1"/>
          </p:cNvSpPr>
          <p:nvPr>
            <p:ph type="ctrTitle"/>
          </p:nvPr>
        </p:nvSpPr>
        <p:spPr>
          <a:xfrm>
            <a:off x="1408177" y="4152900"/>
            <a:ext cx="15471648" cy="1042416"/>
          </a:xfrm>
        </p:spPr>
        <p:txBody>
          <a:bodyPr anchor="b"/>
          <a:lstStyle>
            <a:lvl1pPr>
              <a:spcBef>
                <a:spcPct val="0"/>
              </a:spcBef>
              <a:defRPr sz="6000" b="0" baseline="0">
                <a:solidFill>
                  <a:schemeClr val="tx1"/>
                </a:solidFill>
                <a:latin typeface="Georgia" panose="02040502050405020303" pitchFamily="18" charset="0"/>
              </a:defRPr>
            </a:lvl1pPr>
          </a:lstStyle>
          <a:p>
            <a:r>
              <a:rPr lang="en-US"/>
              <a:t>Click to edit Master title style</a:t>
            </a:r>
            <a:endParaRPr lang="en-US" dirty="0"/>
          </a:p>
        </p:txBody>
      </p:sp>
      <p:sp>
        <p:nvSpPr>
          <p:cNvPr id="276484" name="Title_PlaceholderSubtitle"/>
          <p:cNvSpPr>
            <a:spLocks noGrp="1" noChangeArrowheads="1"/>
          </p:cNvSpPr>
          <p:nvPr>
            <p:ph type="subTitle" idx="1"/>
          </p:nvPr>
        </p:nvSpPr>
        <p:spPr bwMode="auto">
          <a:xfrm>
            <a:off x="1426465" y="5483353"/>
            <a:ext cx="15435072" cy="660690"/>
          </a:xfrm>
        </p:spPr>
        <p:txBody>
          <a:bodyPr/>
          <a:lstStyle>
            <a:lvl1pPr algn="l">
              <a:defRPr sz="3600" b="0" i="0" baseline="0">
                <a:solidFill>
                  <a:schemeClr val="tx1"/>
                </a:solidFill>
              </a:defRPr>
            </a:lvl1pPr>
          </a:lstStyle>
          <a:p>
            <a:r>
              <a:rPr lang="en-US"/>
              <a:t>Click to edit Master subtitle style</a:t>
            </a:r>
            <a:endParaRPr lang="en-US" dirty="0"/>
          </a:p>
        </p:txBody>
      </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1" name="Picture 10"/>
          <p:cNvPicPr>
            <a:picLocks noChangeAspect="1"/>
          </p:cNvPicPr>
          <p:nvPr userDrawn="1"/>
        </p:nvPicPr>
        <p:blipFill>
          <a:blip r:embed="rId5"/>
          <a:stretch>
            <a:fillRect/>
          </a:stretch>
        </p:blipFill>
        <p:spPr>
          <a:xfrm>
            <a:off x="1527048" y="1252728"/>
            <a:ext cx="2103120" cy="276427"/>
          </a:xfrm>
          <a:prstGeom prst="rect">
            <a:avLst/>
          </a:prstGeom>
        </p:spPr>
      </p:pic>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1724"/>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314673"/>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317621"/>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7"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8404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24216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8" name="Text Placeholder 5"/>
          <p:cNvSpPr>
            <a:spLocks noGrp="1"/>
          </p:cNvSpPr>
          <p:nvPr>
            <p:ph type="body" sz="quarter" idx="13" hasCustomPrompt="1"/>
          </p:nvPr>
        </p:nvSpPr>
        <p:spPr>
          <a:xfrm>
            <a:off x="914402" y="1790700"/>
            <a:ext cx="16459201" cy="609907"/>
          </a:xfrm>
        </p:spPr>
        <p:txBody>
          <a:bodyPr/>
          <a:lstStyle>
            <a:lvl1pPr>
              <a:defRPr baseline="0">
                <a:solidFill>
                  <a:srgbClr val="312D2A"/>
                </a:solidFill>
              </a:defRPr>
            </a:lvl1pPr>
          </a:lstStyle>
          <a:p>
            <a:pPr lvl="0"/>
            <a:r>
              <a:rPr lang="en-US" dirty="0"/>
              <a:t>Click to add subtitle</a:t>
            </a: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93446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34292"/>
          <a:stretch/>
        </p:blipFill>
        <p:spPr>
          <a:xfrm>
            <a:off x="0" y="1676400"/>
            <a:ext cx="4368582" cy="2476500"/>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4" cstate="email">
            <a:alphaModFix amt="15000"/>
            <a:extLst>
              <a:ext uri="{28A0092B-C50C-407E-A947-70E740481C1C}">
                <a14:useLocalDpi xmlns:a14="http://schemas.microsoft.com/office/drawing/2010/main"/>
              </a:ext>
            </a:extLst>
          </a:blip>
          <a:srcRect l="-912" r="12497" b="27845"/>
          <a:stretch/>
        </p:blipFill>
        <p:spPr>
          <a:xfrm>
            <a:off x="10771300" y="8039101"/>
            <a:ext cx="7516700" cy="2286000"/>
          </a:xfrm>
          <a:prstGeom prst="rect">
            <a:avLst/>
          </a:prstGeom>
        </p:spPr>
      </p:pic>
      <p:sp>
        <p:nvSpPr>
          <p:cNvPr id="2" name="Title 1"/>
          <p:cNvSpPr>
            <a:spLocks noGrp="1"/>
          </p:cNvSpPr>
          <p:nvPr>
            <p:ph type="title"/>
          </p:nvPr>
        </p:nvSpPr>
        <p:spPr>
          <a:xfrm>
            <a:off x="933451" y="4121597"/>
            <a:ext cx="16421100" cy="1174304"/>
          </a:xfrm>
        </p:spPr>
        <p:txBody>
          <a:bodyPr/>
          <a:lstStyle/>
          <a:p>
            <a:r>
              <a:rPr lang="en-US"/>
              <a:t>Click to edit Master title style</a:t>
            </a:r>
            <a:endParaRPr lang="en-US" dirty="0"/>
          </a:p>
        </p:txBody>
      </p:sp>
      <p:sp>
        <p:nvSpPr>
          <p:cNvPr id="8" name="Text Placeholder 5"/>
          <p:cNvSpPr>
            <a:spLocks noGrp="1"/>
          </p:cNvSpPr>
          <p:nvPr>
            <p:ph type="body" sz="quarter" idx="13" hasCustomPrompt="1"/>
          </p:nvPr>
        </p:nvSpPr>
        <p:spPr>
          <a:xfrm>
            <a:off x="914402" y="5295900"/>
            <a:ext cx="16459201" cy="609907"/>
          </a:xfrm>
        </p:spPr>
        <p:txBody>
          <a:bodyPr/>
          <a:lstStyle>
            <a:lvl1pPr>
              <a:defRPr b="1" baseline="0">
                <a:solidFill>
                  <a:srgbClr val="312D2A"/>
                </a:solidFill>
              </a:defRPr>
            </a:lvl1pPr>
          </a:lstStyle>
          <a:p>
            <a:pPr lvl="0"/>
            <a:r>
              <a:rPr lang="en-US" dirty="0"/>
              <a:t>Click to add subtitle</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sp>
        <p:nvSpPr>
          <p:cNvPr id="1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377946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6880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418632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376798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 and Alpha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buFont typeface="+mj-lt"/>
              <a:buAutoNum type="alphaLcPeriod"/>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2278195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3"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13922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36058"/>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736058"/>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146730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for Three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15890"/>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718839"/>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721787"/>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373003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Bor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5870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Objectiv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16403"/>
            <a:ext cx="7086600" cy="2842022"/>
          </a:xfrm>
          <a:prstGeom prst="rect">
            <a:avLst/>
          </a:prstGeom>
        </p:spPr>
      </p:pic>
      <p:sp>
        <p:nvSpPr>
          <p:cNvPr id="2" name="Title 1"/>
          <p:cNvSpPr>
            <a:spLocks noGrp="1"/>
          </p:cNvSpPr>
          <p:nvPr>
            <p:ph type="title"/>
          </p:nvPr>
        </p:nvSpPr>
        <p:spPr>
          <a:xfrm>
            <a:off x="933451" y="616397"/>
            <a:ext cx="16421100" cy="1314450"/>
          </a:xfrm>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7" name="Picture 16"/>
          <p:cNvPicPr>
            <a:picLocks noChangeAspect="1"/>
          </p:cNvPicPr>
          <p:nvPr userDrawn="1"/>
        </p:nvPicPr>
        <p:blipFill rotWithShape="1">
          <a:blip r:embed="rId6" cstate="print">
            <a:extLst>
              <a:ext uri="{28A0092B-C50C-407E-A947-70E740481C1C}">
                <a14:useLocalDpi xmlns:a14="http://schemas.microsoft.com/office/drawing/2010/main" val="0"/>
              </a:ext>
            </a:extLst>
          </a:blip>
          <a:srcRect l="-2890" t="-6389" r="-9348" b="-2544"/>
          <a:stretch/>
        </p:blipFill>
        <p:spPr>
          <a:xfrm>
            <a:off x="14324875" y="5986906"/>
            <a:ext cx="3576274" cy="3601882"/>
          </a:xfrm>
          <a:prstGeom prst="ellipse">
            <a:avLst/>
          </a:prstGeom>
        </p:spPr>
      </p:pic>
      <p:sp>
        <p:nvSpPr>
          <p:cNvPr id="1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988758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Summary">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57968"/>
            <a:ext cx="7086600" cy="2842022"/>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23" name="Rectangle 22">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grpSp>
        <p:nvGrpSpPr>
          <p:cNvPr id="38" name="Group 37"/>
          <p:cNvGrpSpPr/>
          <p:nvPr userDrawn="1"/>
        </p:nvGrpSpPr>
        <p:grpSpPr>
          <a:xfrm>
            <a:off x="14497049" y="6407578"/>
            <a:ext cx="3257551" cy="3126948"/>
            <a:chOff x="351303" y="1475626"/>
            <a:chExt cx="4296904" cy="4124630"/>
          </a:xfrm>
        </p:grpSpPr>
        <p:grpSp>
          <p:nvGrpSpPr>
            <p:cNvPr id="39" name="Group 38"/>
            <p:cNvGrpSpPr/>
            <p:nvPr/>
          </p:nvGrpSpPr>
          <p:grpSpPr>
            <a:xfrm>
              <a:off x="744570" y="1475626"/>
              <a:ext cx="3074258" cy="4124630"/>
              <a:chOff x="241618" y="1591738"/>
              <a:chExt cx="3577210" cy="4799424"/>
            </a:xfrm>
          </p:grpSpPr>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618" y="1591738"/>
                <a:ext cx="3577210" cy="4799424"/>
              </a:xfrm>
              <a:prstGeom prst="rect">
                <a:avLst/>
              </a:prstGeom>
            </p:spPr>
          </p:pic>
          <p:grpSp>
            <p:nvGrpSpPr>
              <p:cNvPr id="44" name="Group 43"/>
              <p:cNvGrpSpPr/>
              <p:nvPr/>
            </p:nvGrpSpPr>
            <p:grpSpPr>
              <a:xfrm>
                <a:off x="1076326" y="2968176"/>
                <a:ext cx="1943100" cy="2077207"/>
                <a:chOff x="1076326" y="2968176"/>
                <a:chExt cx="1943100" cy="2077207"/>
              </a:xfrm>
            </p:grpSpPr>
            <p:sp>
              <p:nvSpPr>
                <p:cNvPr id="45" name="Rectangle 44"/>
                <p:cNvSpPr/>
                <p:nvPr/>
              </p:nvSpPr>
              <p:spPr>
                <a:xfrm>
                  <a:off x="1076326" y="2968176"/>
                  <a:ext cx="1943100" cy="2900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76326" y="3676909"/>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76326" y="4216103"/>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76326" y="4755295"/>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0" name="Picture 39"/>
            <p:cNvPicPr preferRelativeResize="0">
              <a:picLocks noChangeAspect="1"/>
            </p:cNvPicPr>
            <p:nvPr/>
          </p:nvPicPr>
          <p:blipFill rotWithShape="1">
            <a:blip r:embed="rId7" cstate="print">
              <a:extLst>
                <a:ext uri="{28A0092B-C50C-407E-A947-70E740481C1C}">
                  <a14:useLocalDpi xmlns:a14="http://schemas.microsoft.com/office/drawing/2010/main" val="0"/>
                </a:ext>
              </a:extLst>
            </a:blip>
            <a:srcRect l="11141" t="11895" r="11141" b="11895"/>
            <a:stretch/>
          </p:blipFill>
          <p:spPr>
            <a:xfrm>
              <a:off x="2186372" y="1978845"/>
              <a:ext cx="2461835" cy="1408205"/>
            </a:xfrm>
            <a:prstGeom prst="rect">
              <a:avLst/>
            </a:prstGeom>
          </p:spPr>
        </p:pic>
        <p:pic>
          <p:nvPicPr>
            <p:cNvPr id="41" name="Picture 40"/>
            <p:cNvPicPr>
              <a:picLocks noChangeAspect="1"/>
            </p:cNvPicPr>
            <p:nvPr/>
          </p:nvPicPr>
          <p:blipFill rotWithShape="1">
            <a:blip r:embed="rId8" cstate="print">
              <a:extLst>
                <a:ext uri="{28A0092B-C50C-407E-A947-70E740481C1C}">
                  <a14:useLocalDpi xmlns:a14="http://schemas.microsoft.com/office/drawing/2010/main" val="0"/>
                </a:ext>
              </a:extLst>
            </a:blip>
            <a:srcRect l="14022" t="14110" r="46190" b="46243"/>
            <a:stretch/>
          </p:blipFill>
          <p:spPr>
            <a:xfrm>
              <a:off x="351303" y="3065038"/>
              <a:ext cx="1578041" cy="1572444"/>
            </a:xfrm>
            <a:prstGeom prst="ellipse">
              <a:avLst/>
            </a:prstGeom>
          </p:spPr>
        </p:pic>
        <p:sp>
          <p:nvSpPr>
            <p:cNvPr id="42" name="Freeform 8"/>
            <p:cNvSpPr>
              <a:spLocks noChangeAspect="1" noChangeArrowheads="1"/>
            </p:cNvSpPr>
            <p:nvPr/>
          </p:nvSpPr>
          <p:spPr bwMode="auto">
            <a:xfrm>
              <a:off x="559739" y="3413895"/>
              <a:ext cx="1106424" cy="842373"/>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racle Sans" panose="020B0503020204020204" pitchFamily="34" charset="0"/>
                <a:cs typeface="Oracle Sans" panose="020B0503020204020204" pitchFamily="34" charset="0"/>
              </a:endParaRPr>
            </a:p>
          </p:txBody>
        </p:sp>
      </p:grpSp>
      <p:sp>
        <p:nvSpPr>
          <p:cNvPr id="2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635496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buClr>
                <a:schemeClr val="accent1"/>
              </a:buClr>
              <a:defRPr/>
            </a:lvl2pPr>
            <a:lvl3pPr marL="1943100" indent="-571500">
              <a:spcBef>
                <a:spcPts val="1800"/>
              </a:spcBef>
              <a:buClr>
                <a:schemeClr val="accent1"/>
              </a:buClr>
              <a:defRPr/>
            </a:lvl3pPr>
            <a:lvl4pPr>
              <a:spcBef>
                <a:spcPts val="1800"/>
              </a:spcBef>
              <a:buClr>
                <a:schemeClr val="accent1"/>
              </a:buClr>
              <a:defRPr/>
            </a:lvl4pPr>
            <a:lvl5pPr>
              <a:spcBef>
                <a:spcPts val="1800"/>
              </a:spcBef>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265654"/>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265654"/>
            <a:ext cx="16422624" cy="3446068"/>
          </a:xfrm>
        </p:spPr>
        <p:txBody>
          <a:bodyPr/>
          <a:lstStyle>
            <a:lvl2pPr>
              <a:buClr>
                <a:schemeClr val="accent1"/>
              </a:buClr>
              <a:buFont typeface="+mj-lt"/>
              <a:buAutoNum type="arabicPeriod"/>
              <a:defRPr/>
            </a:lvl2pPr>
            <a:lvl3pPr marL="1943100" indent="-571500">
              <a:buClr>
                <a:schemeClr val="accent1"/>
              </a:buClr>
              <a:buFont typeface="+mj-lt"/>
              <a:buAutoNum type="alphaLcPeriod"/>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Quiz">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3" name="Content Placeholder 2"/>
          <p:cNvSpPr>
            <a:spLocks noGrp="1"/>
          </p:cNvSpPr>
          <p:nvPr>
            <p:ph idx="1"/>
          </p:nvPr>
        </p:nvSpPr>
        <p:spPr>
          <a:xfrm>
            <a:off x="932689" y="2267712"/>
            <a:ext cx="16422624" cy="1382426"/>
          </a:xfrm>
        </p:spPr>
        <p:txBody>
          <a:bodyPr/>
          <a:lstStyle>
            <a:lvl1pPr marL="0" indent="-14289">
              <a:defRPr/>
            </a:lvl1pPr>
            <a:lvl2pPr marL="685800" indent="-571500">
              <a:buFont typeface="+mj-lt"/>
              <a:buAutoNum type="alphaLcPeriod"/>
              <a:defRPr/>
            </a:lvl2pPr>
            <a:lvl3pPr>
              <a:buNone/>
              <a:defRPr/>
            </a:lvl3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13" name="Rectangle 12">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6760860" y="355291"/>
            <a:ext cx="1141751" cy="1719305"/>
          </a:xfrm>
          <a:prstGeom prst="rect">
            <a:avLst/>
          </a:prstGeom>
        </p:spPr>
      </p:pic>
      <p:sp>
        <p:nvSpPr>
          <p:cNvPr id="22" name="Title_Gray_Number"/>
          <p:cNvSpPr>
            <a:spLocks noChangeArrowheads="1"/>
          </p:cNvSpPr>
          <p:nvPr userDrawn="1"/>
        </p:nvSpPr>
        <p:spPr bwMode="gray">
          <a:xfrm>
            <a:off x="16840200" y="352865"/>
            <a:ext cx="968250" cy="1159281"/>
          </a:xfrm>
          <a:prstGeom prst="rect">
            <a:avLst/>
          </a:prstGeom>
          <a:noFill/>
          <a:ln w="9525">
            <a:noFill/>
            <a:miter lim="800000"/>
            <a:headEnd/>
            <a:tailEnd/>
          </a:ln>
          <a:effectLst>
            <a:outerShdw blurRad="50800" dist="38100" dir="5400000" algn="t" rotWithShape="0">
              <a:prstClr val="black">
                <a:alpha val="40000"/>
              </a:prstClr>
            </a:outerShdw>
          </a:effectLst>
        </p:spPr>
        <p:txBody>
          <a:bodyPr wrap="square" lIns="25395" tIns="25395" rIns="25395" bIns="25395"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dirty="0">
                <a:solidFill>
                  <a:schemeClr val="bg1"/>
                </a:solidFill>
                <a:latin typeface="+mn-lt"/>
                <a:cs typeface="Calibri" pitchFamily="34" charset="0"/>
              </a:rPr>
              <a:t>Q</a:t>
            </a:r>
          </a:p>
        </p:txBody>
      </p:sp>
      <p:sp>
        <p:nvSpPr>
          <p:cNvPr id="11"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53315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2991"/>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312991"/>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FB9E9CD-D1E8-2941-B6E9-04C71E3BFC82}"/>
              </a:ext>
            </a:extLst>
          </p:cNvPr>
          <p:cNvPicPr>
            <a:picLocks noChangeAspect="1"/>
          </p:cNvPicPr>
          <p:nvPr/>
        </p:nvPicPr>
        <p:blipFill>
          <a:blip r:embed="rId22">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1031" name="Slide_PlaceholderText"/>
          <p:cNvSpPr>
            <a:spLocks noGrp="1" noChangeArrowheads="1"/>
          </p:cNvSpPr>
          <p:nvPr>
            <p:ph type="body" idx="1"/>
          </p:nvPr>
        </p:nvSpPr>
        <p:spPr bwMode="gray">
          <a:xfrm>
            <a:off x="933451" y="2272710"/>
            <a:ext cx="16421100" cy="3446068"/>
          </a:xfrm>
          <a:prstGeom prst="rect">
            <a:avLst/>
          </a:prstGeom>
          <a:noFill/>
          <a:ln w="9525">
            <a:noFill/>
            <a:miter lim="800000"/>
            <a:headEnd/>
            <a:tailEnd/>
          </a:ln>
        </p:spPr>
        <p:txBody>
          <a:bodyPr vert="horz" wrap="square" lIns="25398" tIns="25398" rIns="25398" bIns="25398"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2" name="Slide_PlaceholderTitle"/>
          <p:cNvSpPr>
            <a:spLocks noGrp="1" noChangeArrowheads="1"/>
          </p:cNvSpPr>
          <p:nvPr>
            <p:ph type="title"/>
          </p:nvPr>
        </p:nvSpPr>
        <p:spPr bwMode="auto">
          <a:xfrm>
            <a:off x="933451" y="616397"/>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p>
            <a:pPr lvl="0"/>
            <a:r>
              <a:rPr lang="en-US"/>
              <a:t>Click to edit Master title style</a:t>
            </a:r>
            <a:endParaRPr lang="en-US" dirty="0"/>
          </a:p>
        </p:txBody>
      </p:sp>
      <p:pic>
        <p:nvPicPr>
          <p:cNvPr id="16" name="Picture 1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Tree>
    <p:custDataLst>
      <p:tags r:id="rId21"/>
    </p:custDataLst>
  </p:cSld>
  <p:clrMap bg1="lt1" tx1="dk1" bg2="lt2" tx2="dk2" accent1="accent1" accent2="accent2" accent3="accent3" accent4="accent4" accent5="accent5" accent6="accent6" hlink="hlink" folHlink="folHlink"/>
  <p:sldLayoutIdLst>
    <p:sldLayoutId id="2147484111" r:id="rId1"/>
    <p:sldLayoutId id="2147484115" r:id="rId2"/>
    <p:sldLayoutId id="2147484116" r:id="rId3"/>
    <p:sldLayoutId id="2147484105" r:id="rId4"/>
    <p:sldLayoutId id="2147484106" r:id="rId5"/>
    <p:sldLayoutId id="2147484107" r:id="rId6"/>
    <p:sldLayoutId id="2147484117" r:id="rId7"/>
    <p:sldLayoutId id="2147484108" r:id="rId8"/>
    <p:sldLayoutId id="2147484114" r:id="rId9"/>
    <p:sldLayoutId id="2147484113" r:id="rId10"/>
    <p:sldLayoutId id="2147484124" r:id="rId11"/>
    <p:sldLayoutId id="2147484125" r:id="rId12"/>
    <p:sldLayoutId id="2147484118" r:id="rId13"/>
    <p:sldLayoutId id="2147484119" r:id="rId14"/>
    <p:sldLayoutId id="2147484120" r:id="rId15"/>
    <p:sldLayoutId id="2147484121" r:id="rId16"/>
    <p:sldLayoutId id="2147484122" r:id="rId17"/>
    <p:sldLayoutId id="2147484123" r:id="rId18"/>
    <p:sldLayoutId id="2147484126" r:id="rId19"/>
  </p:sldLayoutIdLst>
  <p:hf sldNum="0" hdr="0" ftr="0" dt="0"/>
  <p:txStyles>
    <p:titleStyle>
      <a:lvl1pPr algn="l" defTabSz="457181" rtl="0" eaLnBrk="1" fontAlgn="base" hangingPunct="1">
        <a:spcBef>
          <a:spcPct val="20000"/>
        </a:spcBef>
        <a:spcAft>
          <a:spcPct val="0"/>
        </a:spcAft>
        <a:buClr>
          <a:srgbClr val="000000"/>
        </a:buClr>
        <a:buFont typeface="Arial" charset="0"/>
        <a:defRPr sz="5400" b="0" baseline="0">
          <a:solidFill>
            <a:schemeClr val="tx1"/>
          </a:solidFill>
          <a:latin typeface="+mj-lt"/>
          <a:ea typeface="+mj-ea"/>
          <a:cs typeface="Oracle Sans" panose="020B0503020204020204" pitchFamily="34" charset="0"/>
        </a:defRPr>
      </a:lvl1pPr>
      <a:lvl2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2pPr>
      <a:lvl3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3pPr>
      <a:lvl4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4pPr>
      <a:lvl5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5pPr>
      <a:lvl6pPr marL="914361"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6pPr>
      <a:lvl7pPr marL="1828724"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7pPr>
      <a:lvl8pPr marL="2743086"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8pPr>
      <a:lvl9pPr marL="3657447"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9pPr>
    </p:titleStyle>
    <p:bodyStyle>
      <a:lvl1pPr marL="0" indent="0" algn="l" defTabSz="457181" rtl="0" eaLnBrk="1" fontAlgn="base" hangingPunct="1">
        <a:lnSpc>
          <a:spcPct val="110000"/>
        </a:lnSpc>
        <a:spcBef>
          <a:spcPts val="1350"/>
        </a:spcBef>
        <a:spcAft>
          <a:spcPct val="0"/>
        </a:spcAft>
        <a:buClr>
          <a:srgbClr val="000000"/>
        </a:buClr>
        <a:buFont typeface="Arial" charset="0"/>
        <a:defRPr sz="3300" baseline="0">
          <a:solidFill>
            <a:schemeClr val="tx1"/>
          </a:solidFill>
          <a:latin typeface="Oracle Sans" panose="020B0503020204020204" pitchFamily="34" charset="0"/>
          <a:ea typeface="+mn-ea"/>
          <a:cs typeface="Oracle Sans" panose="020B0503020204020204" pitchFamily="34" charset="0"/>
        </a:defRPr>
      </a:lvl1pPr>
      <a:lvl2pPr marL="685800" indent="-573088" algn="l" defTabSz="457181" rtl="0" eaLnBrk="1" fontAlgn="base" hangingPunct="1">
        <a:lnSpc>
          <a:spcPct val="110000"/>
        </a:lnSpc>
        <a:spcBef>
          <a:spcPts val="1800"/>
        </a:spcBef>
        <a:spcAft>
          <a:spcPct val="0"/>
        </a:spcAft>
        <a:buClr>
          <a:srgbClr val="D1350F"/>
        </a:buClr>
        <a:buFont typeface="Arial" charset="0"/>
        <a:buChar char="•"/>
        <a:defRPr sz="3200" baseline="0">
          <a:solidFill>
            <a:schemeClr val="tx1"/>
          </a:solidFill>
          <a:latin typeface="Oracle Sans" panose="020B0503020204020204" pitchFamily="34" charset="0"/>
          <a:cs typeface="Oracle Sans" panose="020B0503020204020204" pitchFamily="34" charset="0"/>
        </a:defRPr>
      </a:lvl2pPr>
      <a:lvl3pPr marL="1941513" indent="-569913" algn="l" defTabSz="457181" rtl="0" eaLnBrk="1" fontAlgn="base" hangingPunct="1">
        <a:lnSpc>
          <a:spcPct val="110000"/>
        </a:lnSpc>
        <a:spcBef>
          <a:spcPts val="1800"/>
        </a:spcBef>
        <a:spcAft>
          <a:spcPct val="0"/>
        </a:spcAft>
        <a:buClr>
          <a:srgbClr val="D1350F"/>
        </a:buClr>
        <a:buFont typeface="Arial" charset="0"/>
        <a:buChar char="–"/>
        <a:defRPr sz="3000" baseline="0">
          <a:solidFill>
            <a:schemeClr val="tx1"/>
          </a:solidFill>
          <a:latin typeface="Oracle Sans" panose="020B0503020204020204" pitchFamily="34" charset="0"/>
          <a:cs typeface="Oracle Sans" panose="020B0503020204020204" pitchFamily="34" charset="0"/>
        </a:defRPr>
      </a:lvl3pPr>
      <a:lvl4pPr marL="2743200" indent="-577850" algn="l" defTabSz="457181" rtl="0" eaLnBrk="1" fontAlgn="base" hangingPunct="1">
        <a:lnSpc>
          <a:spcPct val="110000"/>
        </a:lnSpc>
        <a:spcBef>
          <a:spcPts val="1800"/>
        </a:spcBef>
        <a:spcAft>
          <a:spcPct val="0"/>
        </a:spcAft>
        <a:buClr>
          <a:srgbClr val="D1350F"/>
        </a:buClr>
        <a:buSzPct val="45000"/>
        <a:buFont typeface="Arial" charset="0"/>
        <a:buChar char="—"/>
        <a:defRPr sz="2700" baseline="0">
          <a:solidFill>
            <a:schemeClr val="tx1"/>
          </a:solidFill>
          <a:latin typeface="Oracle Sans" panose="020B0503020204020204" pitchFamily="34" charset="0"/>
          <a:cs typeface="Oracle Sans" panose="020B0503020204020204" pitchFamily="34" charset="0"/>
        </a:defRPr>
      </a:lvl4pPr>
      <a:lvl5pPr marL="3429000" indent="-571500" algn="l" defTabSz="457181" rtl="0" eaLnBrk="1" fontAlgn="base" hangingPunct="1">
        <a:lnSpc>
          <a:spcPct val="110000"/>
        </a:lnSpc>
        <a:spcBef>
          <a:spcPts val="1800"/>
        </a:spcBef>
        <a:spcAft>
          <a:spcPct val="0"/>
        </a:spcAft>
        <a:buClr>
          <a:srgbClr val="D1350F"/>
        </a:buClr>
        <a:buSzPct val="55000"/>
        <a:buFont typeface="Arial" charset="0"/>
        <a:buChar char="—"/>
        <a:defRPr sz="2400" baseline="0">
          <a:solidFill>
            <a:schemeClr val="tx1"/>
          </a:solidFill>
          <a:latin typeface="Oracle Sans" panose="020B0503020204020204" pitchFamily="34" charset="0"/>
          <a:cs typeface="Oracle Sans" panose="020B0503020204020204" pitchFamily="34" charset="0"/>
        </a:defRPr>
      </a:lvl5pPr>
      <a:lvl6pPr marL="4336870"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6pPr>
      <a:lvl7pPr marL="5251231"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7pPr>
      <a:lvl8pPr marL="6165592"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8pPr>
      <a:lvl9pPr marL="7079955"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9pPr>
    </p:bodyStyle>
    <p:otherStyle>
      <a:defPPr>
        <a:defRPr lang="en-US"/>
      </a:defPPr>
      <a:lvl1pPr marL="0" algn="l" defTabSz="1828724" rtl="0" eaLnBrk="1" latinLnBrk="0" hangingPunct="1">
        <a:defRPr sz="3600" kern="1200">
          <a:solidFill>
            <a:schemeClr val="tx1"/>
          </a:solidFill>
          <a:latin typeface="+mn-lt"/>
          <a:ea typeface="+mn-ea"/>
          <a:cs typeface="+mn-cs"/>
        </a:defRPr>
      </a:lvl1pPr>
      <a:lvl2pPr marL="914361" algn="l" defTabSz="1828724" rtl="0" eaLnBrk="1" latinLnBrk="0" hangingPunct="1">
        <a:defRPr sz="3600" kern="1200">
          <a:solidFill>
            <a:schemeClr val="tx1"/>
          </a:solidFill>
          <a:latin typeface="+mn-lt"/>
          <a:ea typeface="+mn-ea"/>
          <a:cs typeface="+mn-cs"/>
        </a:defRPr>
      </a:lvl2pPr>
      <a:lvl3pPr marL="1828724" algn="l" defTabSz="1828724" rtl="0" eaLnBrk="1" latinLnBrk="0" hangingPunct="1">
        <a:defRPr sz="3600" kern="1200">
          <a:solidFill>
            <a:schemeClr val="tx1"/>
          </a:solidFill>
          <a:latin typeface="+mn-lt"/>
          <a:ea typeface="+mn-ea"/>
          <a:cs typeface="+mn-cs"/>
        </a:defRPr>
      </a:lvl3pPr>
      <a:lvl4pPr marL="2743086" algn="l" defTabSz="1828724" rtl="0" eaLnBrk="1" latinLnBrk="0" hangingPunct="1">
        <a:defRPr sz="3600" kern="1200">
          <a:solidFill>
            <a:schemeClr val="tx1"/>
          </a:solidFill>
          <a:latin typeface="+mn-lt"/>
          <a:ea typeface="+mn-ea"/>
          <a:cs typeface="+mn-cs"/>
        </a:defRPr>
      </a:lvl4pPr>
      <a:lvl5pPr marL="3657447" algn="l" defTabSz="1828724" rtl="0" eaLnBrk="1" latinLnBrk="0" hangingPunct="1">
        <a:defRPr sz="3600" kern="1200">
          <a:solidFill>
            <a:schemeClr val="tx1"/>
          </a:solidFill>
          <a:latin typeface="+mn-lt"/>
          <a:ea typeface="+mn-ea"/>
          <a:cs typeface="+mn-cs"/>
        </a:defRPr>
      </a:lvl5pPr>
      <a:lvl6pPr marL="4571810" algn="l" defTabSz="1828724" rtl="0" eaLnBrk="1" latinLnBrk="0" hangingPunct="1">
        <a:defRPr sz="3600" kern="1200">
          <a:solidFill>
            <a:schemeClr val="tx1"/>
          </a:solidFill>
          <a:latin typeface="+mn-lt"/>
          <a:ea typeface="+mn-ea"/>
          <a:cs typeface="+mn-cs"/>
        </a:defRPr>
      </a:lvl6pPr>
      <a:lvl7pPr marL="5486171" algn="l" defTabSz="1828724" rtl="0" eaLnBrk="1" latinLnBrk="0" hangingPunct="1">
        <a:defRPr sz="3600" kern="1200">
          <a:solidFill>
            <a:schemeClr val="tx1"/>
          </a:solidFill>
          <a:latin typeface="+mn-lt"/>
          <a:ea typeface="+mn-ea"/>
          <a:cs typeface="+mn-cs"/>
        </a:defRPr>
      </a:lvl7pPr>
      <a:lvl8pPr marL="6400533" algn="l" defTabSz="1828724" rtl="0" eaLnBrk="1" latinLnBrk="0" hangingPunct="1">
        <a:defRPr sz="3600" kern="1200">
          <a:solidFill>
            <a:schemeClr val="tx1"/>
          </a:solidFill>
          <a:latin typeface="+mn-lt"/>
          <a:ea typeface="+mn-ea"/>
          <a:cs typeface="+mn-cs"/>
        </a:defRPr>
      </a:lvl8pPr>
      <a:lvl9pPr marL="7314896" algn="l" defTabSz="182872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25.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6.xml"/><Relationship Id="rId5" Type="http://schemas.openxmlformats.org/officeDocument/2006/relationships/image" Target="../media/image2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2.xml"/><Relationship Id="rId7" Type="http://schemas.openxmlformats.org/officeDocument/2006/relationships/image" Target="../media/image30.png"/><Relationship Id="rId2" Type="http://schemas.openxmlformats.org/officeDocument/2006/relationships/slideLayout" Target="../slideLayouts/slideLayout8.xml"/><Relationship Id="rId1" Type="http://schemas.openxmlformats.org/officeDocument/2006/relationships/tags" Target="../tags/tag2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8.png"/><Relationship Id="rId2" Type="http://schemas.openxmlformats.org/officeDocument/2006/relationships/slideLayout" Target="../slideLayouts/slideLayout8.xml"/><Relationship Id="rId1" Type="http://schemas.openxmlformats.org/officeDocument/2006/relationships/tags" Target="../tags/tag2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2.png"/><Relationship Id="rId2" Type="http://schemas.openxmlformats.org/officeDocument/2006/relationships/slideLayout" Target="../slideLayouts/slideLayout8.xml"/><Relationship Id="rId1" Type="http://schemas.openxmlformats.org/officeDocument/2006/relationships/tags" Target="../tags/tag3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6.png"/><Relationship Id="rId2" Type="http://schemas.openxmlformats.org/officeDocument/2006/relationships/slideLayout" Target="../slideLayouts/slideLayout8.xml"/><Relationship Id="rId1" Type="http://schemas.openxmlformats.org/officeDocument/2006/relationships/tags" Target="../tags/tag3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33.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3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6.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38.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39.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40.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6.xml"/><Relationship Id="rId1" Type="http://schemas.openxmlformats.org/officeDocument/2006/relationships/tags" Target="../tags/tag42.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4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47.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tags" Target="../tags/tag4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49.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5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6.xml"/><Relationship Id="rId1" Type="http://schemas.openxmlformats.org/officeDocument/2006/relationships/tags" Target="../tags/tag51.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6.xml"/><Relationship Id="rId1" Type="http://schemas.openxmlformats.org/officeDocument/2006/relationships/tags" Target="../tags/tag5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55.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56.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20.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tags" Target="../tags/tag2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3.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a:latin typeface="+mj-lt"/>
                <a:cs typeface="Oracle Sans" panose="020B0503020204020204" pitchFamily="34" charset="0"/>
              </a:rPr>
              <a:t>Creating Procedures</a:t>
            </a:r>
            <a:endParaRPr lang="en-US" altLang="en-US" dirty="0">
              <a:latin typeface="+mj-lt"/>
              <a:cs typeface="Oracle Sans" panose="020B0503020204020204" pitchFamily="34" charset="0"/>
            </a:endParaRPr>
          </a:p>
        </p:txBody>
      </p:sp>
      <p:sp>
        <p:nvSpPr>
          <p:cNvPr id="2" name="Subtitle 1">
            <a:extLst>
              <a:ext uri="{FF2B5EF4-FFF2-40B4-BE49-F238E27FC236}">
                <a16:creationId xmlns:a16="http://schemas.microsoft.com/office/drawing/2014/main" id="{8CB03C71-91B7-4F84-9881-4656BC401049}"/>
              </a:ext>
            </a:extLst>
          </p:cNvPr>
          <p:cNvSpPr>
            <a:spLocks noGrp="1"/>
          </p:cNvSpPr>
          <p:nvPr>
            <p:ph type="subTitle" idx="1"/>
          </p:nvPr>
        </p:nvSpPr>
        <p:spPr/>
        <p:txBody>
          <a:bodyPr/>
          <a:lstStyle/>
          <a:p>
            <a:endParaRPr lang="en-US"/>
          </a:p>
        </p:txBody>
      </p:sp>
      <p:sp>
        <p:nvSpPr>
          <p:cNvPr id="6148" name="Line 3" hidden="1"/>
          <p:cNvSpPr>
            <a:spLocks noChangeShapeType="1"/>
          </p:cNvSpPr>
          <p:nvPr/>
        </p:nvSpPr>
        <p:spPr bwMode="auto">
          <a:xfrm>
            <a:off x="3659030" y="6743700"/>
            <a:ext cx="1980684" cy="0"/>
          </a:xfrm>
          <a:prstGeom prst="line">
            <a:avLst/>
          </a:prstGeom>
          <a:noFill/>
          <a:ln w="9525">
            <a:noFill/>
            <a:round/>
            <a:headEnd/>
            <a:tailEnd type="triangle" w="med" len="me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964879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Procedures</a:t>
            </a:r>
          </a:p>
        </p:txBody>
      </p:sp>
      <p:grpSp>
        <p:nvGrpSpPr>
          <p:cNvPr id="8" name="Group 7">
            <a:extLst>
              <a:ext uri="{FF2B5EF4-FFF2-40B4-BE49-F238E27FC236}">
                <a16:creationId xmlns:a16="http://schemas.microsoft.com/office/drawing/2014/main" id="{F69A3C30-CA65-4D25-AC67-117DADAC30E4}"/>
              </a:ext>
            </a:extLst>
          </p:cNvPr>
          <p:cNvGrpSpPr/>
          <p:nvPr/>
        </p:nvGrpSpPr>
        <p:grpSpPr>
          <a:xfrm>
            <a:off x="1257300" y="1611210"/>
            <a:ext cx="15659100" cy="7492730"/>
            <a:chOff x="1257300" y="1422670"/>
            <a:chExt cx="15659100" cy="7492730"/>
          </a:xfrm>
        </p:grpSpPr>
        <p:sp>
          <p:nvSpPr>
            <p:cNvPr id="2" name="Rounded Rectangle 1"/>
            <p:cNvSpPr/>
            <p:nvPr/>
          </p:nvSpPr>
          <p:spPr bwMode="auto">
            <a:xfrm>
              <a:off x="1943100" y="8089897"/>
              <a:ext cx="14401800" cy="825503"/>
            </a:xfrm>
            <a:prstGeom prst="roundRect">
              <a:avLst/>
            </a:prstGeom>
            <a:gradFill flip="none" rotWithShape="1">
              <a:gsLst>
                <a:gs pos="0">
                  <a:schemeClr val="accent3">
                    <a:tint val="44500"/>
                    <a:satMod val="160000"/>
                  </a:schemeClr>
                </a:gs>
                <a:gs pos="100000">
                  <a:schemeClr val="accent3">
                    <a:tint val="23500"/>
                    <a:satMod val="160000"/>
                  </a:schemeClr>
                </a:gs>
              </a:gsLst>
              <a:lin ang="16200000" scaled="1"/>
              <a:tileRect/>
            </a:gradFill>
            <a:ln w="28575" cap="flat" cmpd="sng" algn="ctr">
              <a:solidFill>
                <a:schemeClr val="accent3">
                  <a:lumMod val="40000"/>
                  <a:lumOff val="60000"/>
                </a:schemeClr>
              </a:solidFill>
              <a:prstDash val="solid"/>
              <a:round/>
              <a:headEnd type="none" w="sm" len="sm"/>
              <a:tailEnd type="none" w="sm" len="sm"/>
            </a:ln>
            <a:effectLst/>
          </p:spPr>
          <p:txBody>
            <a:bodyPr vert="horz" wrap="square" lIns="137160" tIns="68580" rIns="137160" bIns="6858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dirty="0">
                  <a:latin typeface="Oracle Sans" panose="020B0503020204020204" pitchFamily="34" charset="0"/>
                  <a:cs typeface="Oracle Sans" panose="020B0503020204020204" pitchFamily="34" charset="0"/>
                </a:rPr>
                <a:t>Alice concludes that she will create two different procedures </a:t>
              </a:r>
              <a:r>
                <a:rPr lang="en-US" dirty="0" err="1">
                  <a:latin typeface="Courier New" pitchFamily="49" charset="0"/>
                  <a:cs typeface="Courier New" pitchFamily="49" charset="0"/>
                </a:rPr>
                <a:t>raise_sal</a:t>
              </a:r>
              <a:r>
                <a:rPr lang="en-US" dirty="0">
                  <a:latin typeface="Oracle Sans" panose="020B0503020204020204" pitchFamily="34" charset="0"/>
                  <a:cs typeface="Oracle Sans" panose="020B0503020204020204" pitchFamily="34" charset="0"/>
                </a:rPr>
                <a:t> and </a:t>
              </a:r>
              <a:r>
                <a:rPr lang="en-US" dirty="0">
                  <a:latin typeface="Courier New" pitchFamily="49" charset="0"/>
                  <a:cs typeface="Courier New" pitchFamily="49" charset="0"/>
                </a:rPr>
                <a:t>promotion</a:t>
              </a:r>
              <a:r>
                <a:rPr lang="en-US" dirty="0">
                  <a:latin typeface="Oracle Sans" panose="020B0503020204020204" pitchFamily="34" charset="0"/>
                  <a:cs typeface="Oracle Sans" panose="020B0503020204020204" pitchFamily="34" charset="0"/>
                </a:rPr>
                <a:t>. </a:t>
              </a:r>
            </a:p>
          </p:txBody>
        </p:sp>
        <p:grpSp>
          <p:nvGrpSpPr>
            <p:cNvPr id="3" name="Group 9"/>
            <p:cNvGrpSpPr/>
            <p:nvPr/>
          </p:nvGrpSpPr>
          <p:grpSpPr>
            <a:xfrm>
              <a:off x="8896803" y="1422670"/>
              <a:ext cx="8019597" cy="3334295"/>
              <a:chOff x="6399212" y="2390840"/>
              <a:chExt cx="5346398" cy="2222863"/>
            </a:xfrm>
          </p:grpSpPr>
          <p:grpSp>
            <p:nvGrpSpPr>
              <p:cNvPr id="5" name="Group 10"/>
              <p:cNvGrpSpPr/>
              <p:nvPr/>
            </p:nvGrpSpPr>
            <p:grpSpPr>
              <a:xfrm flipH="1">
                <a:off x="6399212" y="2390840"/>
                <a:ext cx="5346398" cy="2222863"/>
                <a:chOff x="4305810" y="1705562"/>
                <a:chExt cx="5346398" cy="2222863"/>
              </a:xfrm>
            </p:grpSpPr>
            <p:sp>
              <p:nvSpPr>
                <p:cNvPr id="13" name="Freeform 12"/>
                <p:cNvSpPr/>
                <p:nvPr/>
              </p:nvSpPr>
              <p:spPr>
                <a:xfrm>
                  <a:off x="5466383" y="2805663"/>
                  <a:ext cx="4185825" cy="1122762"/>
                </a:xfrm>
                <a:custGeom>
                  <a:avLst/>
                  <a:gdLst>
                    <a:gd name="connsiteX0" fmla="*/ 0 w 4185825"/>
                    <a:gd name="connsiteY0" fmla="*/ 187131 h 1122762"/>
                    <a:gd name="connsiteX1" fmla="*/ 187131 w 4185825"/>
                    <a:gd name="connsiteY1" fmla="*/ 0 h 1122762"/>
                    <a:gd name="connsiteX2" fmla="*/ 3998694 w 4185825"/>
                    <a:gd name="connsiteY2" fmla="*/ 0 h 1122762"/>
                    <a:gd name="connsiteX3" fmla="*/ 4185825 w 4185825"/>
                    <a:gd name="connsiteY3" fmla="*/ 187131 h 1122762"/>
                    <a:gd name="connsiteX4" fmla="*/ 4185825 w 4185825"/>
                    <a:gd name="connsiteY4" fmla="*/ 935631 h 1122762"/>
                    <a:gd name="connsiteX5" fmla="*/ 3998694 w 4185825"/>
                    <a:gd name="connsiteY5" fmla="*/ 1122762 h 1122762"/>
                    <a:gd name="connsiteX6" fmla="*/ 187131 w 4185825"/>
                    <a:gd name="connsiteY6" fmla="*/ 1122762 h 1122762"/>
                    <a:gd name="connsiteX7" fmla="*/ 0 w 4185825"/>
                    <a:gd name="connsiteY7" fmla="*/ 935631 h 1122762"/>
                    <a:gd name="connsiteX8" fmla="*/ 0 w 4185825"/>
                    <a:gd name="connsiteY8" fmla="*/ 187131 h 112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5825" h="1122762">
                      <a:moveTo>
                        <a:pt x="0" y="187131"/>
                      </a:moveTo>
                      <a:cubicBezTo>
                        <a:pt x="0" y="83781"/>
                        <a:pt x="83781" y="0"/>
                        <a:pt x="187131" y="0"/>
                      </a:cubicBezTo>
                      <a:lnTo>
                        <a:pt x="3998694" y="0"/>
                      </a:lnTo>
                      <a:cubicBezTo>
                        <a:pt x="4102044" y="0"/>
                        <a:pt x="4185825" y="83781"/>
                        <a:pt x="4185825" y="187131"/>
                      </a:cubicBezTo>
                      <a:lnTo>
                        <a:pt x="4185825" y="935631"/>
                      </a:lnTo>
                      <a:cubicBezTo>
                        <a:pt x="4185825" y="1038981"/>
                        <a:pt x="4102044" y="1122762"/>
                        <a:pt x="3998694" y="1122762"/>
                      </a:cubicBezTo>
                      <a:lnTo>
                        <a:pt x="187131" y="1122762"/>
                      </a:lnTo>
                      <a:cubicBezTo>
                        <a:pt x="83781" y="1122762"/>
                        <a:pt x="0" y="1038981"/>
                        <a:pt x="0" y="935631"/>
                      </a:cubicBezTo>
                      <a:lnTo>
                        <a:pt x="0" y="187131"/>
                      </a:lnTo>
                      <a:close/>
                    </a:path>
                  </a:pathLst>
                </a:custGeom>
                <a:gradFill flip="none" rotWithShape="1">
                  <a:gsLst>
                    <a:gs pos="0">
                      <a:srgbClr val="E36DFF">
                        <a:tint val="44500"/>
                        <a:satMod val="160000"/>
                      </a:srgbClr>
                    </a:gs>
                    <a:gs pos="99115">
                      <a:srgbClr val="FDEFFF"/>
                    </a:gs>
                    <a:gs pos="50000">
                      <a:srgbClr val="E36DFF">
                        <a:tint val="23500"/>
                        <a:satMod val="160000"/>
                      </a:srgbClr>
                    </a:gs>
                  </a:gsLst>
                  <a:lin ang="5400000" scaled="1"/>
                  <a:tileRect/>
                </a:gradFill>
                <a:ln w="38100">
                  <a:solidFill>
                    <a:schemeClr val="bg1"/>
                  </a:solidFill>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137160" tIns="68580" rIns="137160" bIns="6858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338138" algn="ctr" defTabSz="342900">
                    <a:spcBef>
                      <a:spcPct val="20000"/>
                    </a:spcBef>
                    <a:buClr>
                      <a:srgbClr val="FF0000"/>
                    </a:buClr>
                  </a:pPr>
                  <a:r>
                    <a:rPr lang="en-US" dirty="0">
                      <a:solidFill>
                        <a:schemeClr val="tx1"/>
                      </a:solidFill>
                      <a:latin typeface="Oracle Sans" panose="020B0503020204020204" pitchFamily="34" charset="0"/>
                      <a:cs typeface="Oracle Sans" panose="020B0503020204020204" pitchFamily="34" charset="0"/>
                    </a:rPr>
                    <a:t>I understand your requirements.</a:t>
                  </a:r>
                </a:p>
                <a:p>
                  <a:pPr marL="338138" algn="ctr" defTabSz="342900">
                    <a:spcBef>
                      <a:spcPct val="20000"/>
                    </a:spcBef>
                    <a:buClr>
                      <a:srgbClr val="FF0000"/>
                    </a:buClr>
                  </a:pPr>
                  <a:r>
                    <a:rPr lang="en-US" dirty="0">
                      <a:solidFill>
                        <a:schemeClr val="tx1"/>
                      </a:solidFill>
                      <a:latin typeface="Oracle Sans" panose="020B0503020204020204" pitchFamily="34" charset="0"/>
                      <a:cs typeface="Oracle Sans" panose="020B0503020204020204" pitchFamily="34" charset="0"/>
                    </a:rPr>
                    <a:t> I will come up with a solution</a:t>
                  </a:r>
                </a:p>
              </p:txBody>
            </p:sp>
            <p:sp>
              <p:nvSpPr>
                <p:cNvPr id="14" name="Oval 13"/>
                <p:cNvSpPr/>
                <p:nvPr/>
              </p:nvSpPr>
              <p:spPr>
                <a:xfrm>
                  <a:off x="4305810" y="1705562"/>
                  <a:ext cx="1940757" cy="1940628"/>
                </a:xfrm>
                <a:prstGeom prst="ellipse">
                  <a:avLst/>
                </a:prstGeom>
                <a:gradFill flip="none" rotWithShape="1">
                  <a:gsLst>
                    <a:gs pos="0">
                      <a:srgbClr val="E36DFF">
                        <a:tint val="44500"/>
                        <a:satMod val="160000"/>
                      </a:srgbClr>
                    </a:gs>
                    <a:gs pos="99115">
                      <a:srgbClr val="FDEFFF"/>
                    </a:gs>
                    <a:gs pos="50000">
                      <a:srgbClr val="E36DFF">
                        <a:tint val="23500"/>
                        <a:satMod val="160000"/>
                      </a:srgbClr>
                    </a:gs>
                  </a:gsLst>
                  <a:lin ang="16200000" scaled="1"/>
                  <a:tileRect/>
                </a:gradFill>
                <a:ln w="38100">
                  <a:solidFill>
                    <a:schemeClr val="bg1"/>
                  </a:solidFill>
                  <a:headEnd type="none" w="sm" len="sm"/>
                  <a:tailEnd type="none" w="sm" len="sm"/>
                </a:ln>
              </p:spPr>
              <p:style>
                <a:lnRef idx="1">
                  <a:schemeClr val="accent1"/>
                </a:lnRef>
                <a:fillRef idx="2">
                  <a:schemeClr val="accent1"/>
                </a:fillRef>
                <a:effectRef idx="1">
                  <a:schemeClr val="accent1"/>
                </a:effectRef>
                <a:fontRef idx="minor">
                  <a:schemeClr val="dk1"/>
                </a:fontRef>
              </p:style>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8813" y="2431090"/>
                <a:ext cx="1892808" cy="1892808"/>
              </a:xfrm>
              <a:prstGeom prst="rect">
                <a:avLst/>
              </a:prstGeom>
              <a:effectLst>
                <a:softEdge rad="127000"/>
              </a:effectLst>
            </p:spPr>
          </p:pic>
        </p:grpSp>
        <p:grpSp>
          <p:nvGrpSpPr>
            <p:cNvPr id="6" name="Group 14"/>
            <p:cNvGrpSpPr/>
            <p:nvPr/>
          </p:nvGrpSpPr>
          <p:grpSpPr>
            <a:xfrm>
              <a:off x="1257300" y="3429000"/>
              <a:ext cx="8165022" cy="3628323"/>
              <a:chOff x="435748" y="565981"/>
              <a:chExt cx="5443348" cy="2418882"/>
            </a:xfrm>
          </p:grpSpPr>
          <p:sp>
            <p:nvSpPr>
              <p:cNvPr id="16" name="Freeform 15"/>
              <p:cNvSpPr/>
              <p:nvPr/>
            </p:nvSpPr>
            <p:spPr>
              <a:xfrm>
                <a:off x="1693271" y="1862101"/>
                <a:ext cx="4185825" cy="1122762"/>
              </a:xfrm>
              <a:custGeom>
                <a:avLst/>
                <a:gdLst>
                  <a:gd name="connsiteX0" fmla="*/ 0 w 4185825"/>
                  <a:gd name="connsiteY0" fmla="*/ 187131 h 1122762"/>
                  <a:gd name="connsiteX1" fmla="*/ 187131 w 4185825"/>
                  <a:gd name="connsiteY1" fmla="*/ 0 h 1122762"/>
                  <a:gd name="connsiteX2" fmla="*/ 3998694 w 4185825"/>
                  <a:gd name="connsiteY2" fmla="*/ 0 h 1122762"/>
                  <a:gd name="connsiteX3" fmla="*/ 4185825 w 4185825"/>
                  <a:gd name="connsiteY3" fmla="*/ 187131 h 1122762"/>
                  <a:gd name="connsiteX4" fmla="*/ 4185825 w 4185825"/>
                  <a:gd name="connsiteY4" fmla="*/ 935631 h 1122762"/>
                  <a:gd name="connsiteX5" fmla="*/ 3998694 w 4185825"/>
                  <a:gd name="connsiteY5" fmla="*/ 1122762 h 1122762"/>
                  <a:gd name="connsiteX6" fmla="*/ 187131 w 4185825"/>
                  <a:gd name="connsiteY6" fmla="*/ 1122762 h 1122762"/>
                  <a:gd name="connsiteX7" fmla="*/ 0 w 4185825"/>
                  <a:gd name="connsiteY7" fmla="*/ 935631 h 1122762"/>
                  <a:gd name="connsiteX8" fmla="*/ 0 w 4185825"/>
                  <a:gd name="connsiteY8" fmla="*/ 187131 h 112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5825" h="1122762">
                    <a:moveTo>
                      <a:pt x="0" y="187131"/>
                    </a:moveTo>
                    <a:cubicBezTo>
                      <a:pt x="0" y="83781"/>
                      <a:pt x="83781" y="0"/>
                      <a:pt x="187131" y="0"/>
                    </a:cubicBezTo>
                    <a:lnTo>
                      <a:pt x="3998694" y="0"/>
                    </a:lnTo>
                    <a:cubicBezTo>
                      <a:pt x="4102044" y="0"/>
                      <a:pt x="4185825" y="83781"/>
                      <a:pt x="4185825" y="187131"/>
                    </a:cubicBezTo>
                    <a:lnTo>
                      <a:pt x="4185825" y="935631"/>
                    </a:lnTo>
                    <a:cubicBezTo>
                      <a:pt x="4185825" y="1038981"/>
                      <a:pt x="4102044" y="1122762"/>
                      <a:pt x="3998694" y="1122762"/>
                    </a:cubicBezTo>
                    <a:lnTo>
                      <a:pt x="187131" y="1122762"/>
                    </a:lnTo>
                    <a:cubicBezTo>
                      <a:pt x="83781" y="1122762"/>
                      <a:pt x="0" y="1038981"/>
                      <a:pt x="0" y="935631"/>
                    </a:cubicBezTo>
                    <a:lnTo>
                      <a:pt x="0" y="187131"/>
                    </a:lnTo>
                    <a:close/>
                  </a:path>
                </a:pathLst>
              </a:custGeom>
              <a:gradFill flip="none" rotWithShape="1">
                <a:gsLst>
                  <a:gs pos="0">
                    <a:srgbClr val="B7E2FF"/>
                  </a:gs>
                  <a:gs pos="98230">
                    <a:srgbClr val="F3FAFF"/>
                  </a:gs>
                  <a:gs pos="50000">
                    <a:srgbClr val="DDF0FF"/>
                  </a:gs>
                </a:gsLst>
                <a:lin ang="5400000" scaled="1"/>
                <a:tileRect/>
              </a:gradFill>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1411214" tIns="356534" rIns="356534" bIns="356534" numCol="1" spcCol="127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r>
                  <a:rPr lang="en-US" dirty="0">
                    <a:solidFill>
                      <a:schemeClr val="tx1"/>
                    </a:solidFill>
                    <a:latin typeface="Oracle Sans" panose="020B0503020204020204" pitchFamily="34" charset="0"/>
                    <a:cs typeface="Oracle Sans" panose="020B0503020204020204" pitchFamily="34" charset="0"/>
                  </a:rPr>
                  <a:t>Thanks, Alice.</a:t>
                </a:r>
              </a:p>
            </p:txBody>
          </p:sp>
          <p:sp>
            <p:nvSpPr>
              <p:cNvPr id="17" name="Oval 16"/>
              <p:cNvSpPr/>
              <p:nvPr/>
            </p:nvSpPr>
            <p:spPr>
              <a:xfrm>
                <a:off x="532697" y="762000"/>
                <a:ext cx="1940757" cy="1940628"/>
              </a:xfrm>
              <a:prstGeom prst="ellipse">
                <a:avLst/>
              </a:prstGeom>
              <a:gradFill flip="none" rotWithShape="1">
                <a:gsLst>
                  <a:gs pos="0">
                    <a:srgbClr val="B7E2FF"/>
                  </a:gs>
                  <a:gs pos="98230">
                    <a:srgbClr val="F3FAFF"/>
                  </a:gs>
                  <a:gs pos="50000">
                    <a:srgbClr val="DDF0FF"/>
                  </a:gs>
                </a:gsLst>
                <a:lin ang="16200000" scaled="1"/>
                <a:tileRect/>
              </a:gradFill>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08984">
                <a:off x="435748" y="565981"/>
                <a:ext cx="2134655" cy="2332666"/>
              </a:xfrm>
              <a:prstGeom prst="rect">
                <a:avLst/>
              </a:prstGeom>
              <a:effectLst>
                <a:softEdge rad="127000"/>
              </a:effectLst>
            </p:spPr>
          </p:pic>
        </p:grpSp>
        <p:sp>
          <p:nvSpPr>
            <p:cNvPr id="19" name="Freeform 18"/>
            <p:cNvSpPr/>
            <p:nvPr/>
          </p:nvSpPr>
          <p:spPr bwMode="auto">
            <a:xfrm rot="16200000">
              <a:off x="7318391" y="3727358"/>
              <a:ext cx="1399745" cy="1754273"/>
            </a:xfrm>
            <a:custGeom>
              <a:avLst/>
              <a:gdLst>
                <a:gd name="connsiteX0" fmla="*/ 0 w 1320800"/>
                <a:gd name="connsiteY0" fmla="*/ 0 h 1128888"/>
                <a:gd name="connsiteX1" fmla="*/ 1320800 w 1320800"/>
                <a:gd name="connsiteY1" fmla="*/ 0 h 1128888"/>
                <a:gd name="connsiteX2" fmla="*/ 1320800 w 1320800"/>
                <a:gd name="connsiteY2" fmla="*/ 1128888 h 1128888"/>
              </a:gdLst>
              <a:ahLst/>
              <a:cxnLst>
                <a:cxn ang="0">
                  <a:pos x="connsiteX0" y="connsiteY0"/>
                </a:cxn>
                <a:cxn ang="0">
                  <a:pos x="connsiteX1" y="connsiteY1"/>
                </a:cxn>
                <a:cxn ang="0">
                  <a:pos x="connsiteX2" y="connsiteY2"/>
                </a:cxn>
              </a:cxnLst>
              <a:rect l="l" t="t" r="r" b="b"/>
              <a:pathLst>
                <a:path w="1320800" h="1128888">
                  <a:moveTo>
                    <a:pt x="0" y="0"/>
                  </a:moveTo>
                  <a:lnTo>
                    <a:pt x="1320800" y="0"/>
                  </a:lnTo>
                  <a:lnTo>
                    <a:pt x="1320800" y="1128888"/>
                  </a:lnTo>
                </a:path>
              </a:pathLst>
            </a:custGeom>
            <a:noFill/>
            <a:ln w="85725" cap="rnd" cmpd="sng" algn="ctr">
              <a:gradFill>
                <a:gsLst>
                  <a:gs pos="0">
                    <a:srgbClr val="B7E2FF"/>
                  </a:gs>
                  <a:gs pos="100000">
                    <a:srgbClr val="EFABFF"/>
                  </a:gs>
                </a:gsLst>
                <a:lin ang="5400000" scaled="1"/>
              </a:gradFill>
              <a:prstDash val="sysDot"/>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3554184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rot="16200000">
            <a:off x="5806262" y="-601352"/>
            <a:ext cx="3558732" cy="15135293"/>
          </a:xfrm>
          <a:prstGeom prst="rect">
            <a:avLst/>
          </a:prstGeom>
          <a:gradFill flip="none" rotWithShape="1">
            <a:gsLst>
              <a:gs pos="2655">
                <a:schemeClr val="bg1"/>
              </a:gs>
              <a:gs pos="42000">
                <a:srgbClr val="F7FCFF"/>
              </a:gs>
              <a:gs pos="18000">
                <a:srgbClr val="E7F5FF"/>
              </a:gs>
              <a:gs pos="72000">
                <a:schemeClr val="bg1"/>
              </a:gs>
            </a:gsLst>
            <a:lin ang="162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30722"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What Are Procedures?</a:t>
            </a:r>
          </a:p>
        </p:txBody>
      </p:sp>
      <p:sp>
        <p:nvSpPr>
          <p:cNvPr id="2" name="Content Placeholder 1">
            <a:extLst>
              <a:ext uri="{FF2B5EF4-FFF2-40B4-BE49-F238E27FC236}">
                <a16:creationId xmlns:a16="http://schemas.microsoft.com/office/drawing/2014/main" id="{7ED55956-BB7B-408D-8232-7944FF0BE53E}"/>
              </a:ext>
            </a:extLst>
          </p:cNvPr>
          <p:cNvSpPr>
            <a:spLocks noGrp="1"/>
          </p:cNvSpPr>
          <p:nvPr>
            <p:ph idx="1"/>
          </p:nvPr>
        </p:nvSpPr>
        <p:spPr>
          <a:xfrm>
            <a:off x="933451" y="2272710"/>
            <a:ext cx="16421100" cy="2833400"/>
          </a:xfrm>
        </p:spPr>
        <p:txBody>
          <a:bodyPr/>
          <a:lstStyle/>
          <a:p>
            <a:pPr lvl="1"/>
            <a:r>
              <a:rPr lang="en-US" altLang="en-US" dirty="0"/>
              <a:t>A type of subprogram that performs an action</a:t>
            </a:r>
          </a:p>
          <a:p>
            <a:pPr lvl="1"/>
            <a:r>
              <a:rPr lang="en-US" altLang="en-US" dirty="0"/>
              <a:t>Can be stored in the database as a schema object</a:t>
            </a:r>
          </a:p>
          <a:p>
            <a:pPr lvl="1"/>
            <a:r>
              <a:rPr lang="en-US" altLang="en-US" dirty="0"/>
              <a:t>Promote reusability and maintainability</a:t>
            </a:r>
          </a:p>
          <a:p>
            <a:endParaRPr lang="en-US" dirty="0"/>
          </a:p>
        </p:txBody>
      </p:sp>
      <p:grpSp>
        <p:nvGrpSpPr>
          <p:cNvPr id="5" name="Group 4">
            <a:extLst>
              <a:ext uri="{FF2B5EF4-FFF2-40B4-BE49-F238E27FC236}">
                <a16:creationId xmlns:a16="http://schemas.microsoft.com/office/drawing/2014/main" id="{4B86207A-AAFC-4C38-BF01-08AA0AEE161D}"/>
              </a:ext>
            </a:extLst>
          </p:cNvPr>
          <p:cNvGrpSpPr/>
          <p:nvPr/>
        </p:nvGrpSpPr>
        <p:grpSpPr>
          <a:xfrm>
            <a:off x="11448790" y="4548183"/>
            <a:ext cx="4535970" cy="4535970"/>
            <a:chOff x="11416182" y="4548183"/>
            <a:chExt cx="4535970" cy="4535970"/>
          </a:xfrm>
        </p:grpSpPr>
        <p:sp>
          <p:nvSpPr>
            <p:cNvPr id="14" name="Oval 13"/>
            <p:cNvSpPr/>
            <p:nvPr/>
          </p:nvSpPr>
          <p:spPr bwMode="auto">
            <a:xfrm>
              <a:off x="11416182" y="4548183"/>
              <a:ext cx="4535970" cy="4535970"/>
            </a:xfrm>
            <a:prstGeom prst="ellipse">
              <a:avLst/>
            </a:prstGeom>
            <a:gradFill flip="none" rotWithShape="1">
              <a:gsLst>
                <a:gs pos="72000">
                  <a:schemeClr val="accent6">
                    <a:lumMod val="20000"/>
                    <a:lumOff val="80000"/>
                  </a:schemeClr>
                </a:gs>
                <a:gs pos="100000">
                  <a:schemeClr val="accent6">
                    <a:lumMod val="60000"/>
                    <a:lumOff val="40000"/>
                  </a:schemeClr>
                </a:gs>
                <a:gs pos="45000">
                  <a:schemeClr val="bg1"/>
                </a:gs>
              </a:gsLst>
              <a:path path="circle">
                <a:fillToRect l="50000" t="50000" r="50000" b="50000"/>
              </a:path>
              <a:tileRect/>
            </a:gradFill>
            <a:ln w="57150" cap="flat" cmpd="sng" algn="ctr">
              <a:solidFill>
                <a:schemeClr val="bg1"/>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pic>
          <p:nvPicPr>
            <p:cNvPr id="12" name="Picture 11" descr="cnt2554102.png"/>
            <p:cNvPicPr>
              <a:picLocks noChangeAspect="1"/>
            </p:cNvPicPr>
            <p:nvPr/>
          </p:nvPicPr>
          <p:blipFill>
            <a:blip r:embed="rId4" cstate="print"/>
            <a:stretch>
              <a:fillRect/>
            </a:stretch>
          </p:blipFill>
          <p:spPr>
            <a:xfrm>
              <a:off x="12226620" y="5053500"/>
              <a:ext cx="2313879" cy="3126864"/>
            </a:xfrm>
            <a:prstGeom prst="rect">
              <a:avLst/>
            </a:prstGeom>
          </p:spPr>
        </p:pic>
        <p:pic>
          <p:nvPicPr>
            <p:cNvPr id="30730" name="Picture 30729"/>
            <p:cNvPicPr>
              <a:picLocks noChangeAspect="1"/>
            </p:cNvPicPr>
            <p:nvPr/>
          </p:nvPicPr>
          <p:blipFill>
            <a:blip r:embed="rId5" cstate="print"/>
            <a:stretch>
              <a:fillRect/>
            </a:stretch>
          </p:blipFill>
          <p:spPr>
            <a:xfrm>
              <a:off x="13704230" y="5913008"/>
              <a:ext cx="1481457" cy="2706858"/>
            </a:xfrm>
            <a:prstGeom prst="rect">
              <a:avLst/>
            </a:prstGeom>
          </p:spPr>
        </p:pic>
      </p:grpSp>
    </p:spTree>
    <p:custDataLst>
      <p:tags r:id="rId1"/>
    </p:custDataLst>
    <p:extLst>
      <p:ext uri="{BB962C8B-B14F-4D97-AF65-F5344CB8AC3E}">
        <p14:creationId xmlns:p14="http://schemas.microsoft.com/office/powerpoint/2010/main" val="7642542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Procedures: Overview</a:t>
            </a:r>
          </a:p>
        </p:txBody>
      </p:sp>
      <p:grpSp>
        <p:nvGrpSpPr>
          <p:cNvPr id="2" name="Group 16"/>
          <p:cNvGrpSpPr/>
          <p:nvPr/>
        </p:nvGrpSpPr>
        <p:grpSpPr>
          <a:xfrm>
            <a:off x="2057729" y="2330162"/>
            <a:ext cx="14172542" cy="7133818"/>
            <a:chOff x="718080" y="1066800"/>
            <a:chExt cx="10430374" cy="5250180"/>
          </a:xfrm>
        </p:grpSpPr>
        <p:grpSp>
          <p:nvGrpSpPr>
            <p:cNvPr id="3" name="Group 121"/>
            <p:cNvGrpSpPr/>
            <p:nvPr/>
          </p:nvGrpSpPr>
          <p:grpSpPr>
            <a:xfrm>
              <a:off x="5328659" y="4192987"/>
              <a:ext cx="1877709" cy="1849182"/>
              <a:chOff x="2532153" y="4279256"/>
              <a:chExt cx="2069641" cy="1849182"/>
            </a:xfrm>
          </p:grpSpPr>
          <p:sp>
            <p:nvSpPr>
              <p:cNvPr id="123" name="Rounded Rectangle 122"/>
              <p:cNvSpPr/>
              <p:nvPr/>
            </p:nvSpPr>
            <p:spPr bwMode="auto">
              <a:xfrm>
                <a:off x="2532153" y="4367098"/>
                <a:ext cx="2015884" cy="1761340"/>
              </a:xfrm>
              <a:prstGeom prst="roundRect">
                <a:avLst>
                  <a:gd name="adj" fmla="val 11730"/>
                </a:avLst>
              </a:prstGeom>
              <a:solidFill>
                <a:srgbClr val="C9A6E4"/>
              </a:solidFill>
              <a:ln w="19050"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24" name="Rounded Rectangle 123"/>
              <p:cNvSpPr/>
              <p:nvPr/>
            </p:nvSpPr>
            <p:spPr bwMode="auto">
              <a:xfrm>
                <a:off x="2585910" y="4279256"/>
                <a:ext cx="2015884" cy="1761340"/>
              </a:xfrm>
              <a:prstGeom prst="roundRect">
                <a:avLst>
                  <a:gd name="adj" fmla="val 11730"/>
                </a:avLst>
              </a:prstGeom>
              <a:solidFill>
                <a:schemeClr val="bg1"/>
              </a:solidFill>
              <a:ln w="28575" cap="flat" cmpd="sng" algn="ctr">
                <a:solidFill>
                  <a:srgbClr val="C9A6E4"/>
                </a:solidFill>
                <a:prstDash val="solid"/>
                <a:round/>
                <a:headEnd type="none" w="sm" len="sm"/>
                <a:tailEnd type="none" w="sm" len="sm"/>
              </a:ln>
              <a:effectLst>
                <a:innerShdw blurRad="368300" dist="76200" dir="18000000">
                  <a:schemeClr val="accent6">
                    <a:lumMod val="60000"/>
                    <a:lumOff val="4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sp>
          <p:nvSpPr>
            <p:cNvPr id="32791" name="Freeform 38"/>
            <p:cNvSpPr>
              <a:spLocks/>
            </p:cNvSpPr>
            <p:nvPr/>
          </p:nvSpPr>
          <p:spPr bwMode="auto">
            <a:xfrm>
              <a:off x="2436812" y="1066800"/>
              <a:ext cx="7284099" cy="787206"/>
            </a:xfrm>
            <a:custGeom>
              <a:avLst/>
              <a:gdLst>
                <a:gd name="T0" fmla="*/ 2147483646 w 2544"/>
                <a:gd name="T1" fmla="*/ 2147483646 h 816"/>
                <a:gd name="T2" fmla="*/ 2147483646 w 2544"/>
                <a:gd name="T3" fmla="*/ 0 h 816"/>
                <a:gd name="T4" fmla="*/ 0 w 2544"/>
                <a:gd name="T5" fmla="*/ 0 h 816"/>
                <a:gd name="T6" fmla="*/ 0 w 2544"/>
                <a:gd name="T7" fmla="*/ 2147483646 h 816"/>
                <a:gd name="T8" fmla="*/ 0 60000 65536"/>
                <a:gd name="T9" fmla="*/ 0 60000 65536"/>
                <a:gd name="T10" fmla="*/ 0 60000 65536"/>
                <a:gd name="T11" fmla="*/ 0 60000 65536"/>
                <a:gd name="T12" fmla="*/ 0 w 2544"/>
                <a:gd name="T13" fmla="*/ 0 h 816"/>
                <a:gd name="T14" fmla="*/ 2544 w 2544"/>
                <a:gd name="T15" fmla="*/ 816 h 816"/>
              </a:gdLst>
              <a:ahLst/>
              <a:cxnLst>
                <a:cxn ang="T8">
                  <a:pos x="T0" y="T1"/>
                </a:cxn>
                <a:cxn ang="T9">
                  <a:pos x="T2" y="T3"/>
                </a:cxn>
                <a:cxn ang="T10">
                  <a:pos x="T4" y="T5"/>
                </a:cxn>
                <a:cxn ang="T11">
                  <a:pos x="T6" y="T7"/>
                </a:cxn>
              </a:cxnLst>
              <a:rect l="T12" t="T13" r="T14" b="T15"/>
              <a:pathLst>
                <a:path w="2544" h="816">
                  <a:moveTo>
                    <a:pt x="2544" y="816"/>
                  </a:moveTo>
                  <a:lnTo>
                    <a:pt x="2544" y="0"/>
                  </a:lnTo>
                  <a:lnTo>
                    <a:pt x="0" y="0"/>
                  </a:lnTo>
                  <a:lnTo>
                    <a:pt x="0" y="384"/>
                  </a:lnTo>
                </a:path>
              </a:pathLst>
            </a:custGeom>
            <a:noFill/>
            <a:ln w="28575" cap="flat" cmpd="sng">
              <a:solidFill>
                <a:schemeClr val="tx1"/>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nvGrpSpPr>
            <p:cNvPr id="5" name="Group 37"/>
            <p:cNvGrpSpPr/>
            <p:nvPr/>
          </p:nvGrpSpPr>
          <p:grpSpPr>
            <a:xfrm>
              <a:off x="8726448" y="1460403"/>
              <a:ext cx="1877709" cy="1849182"/>
              <a:chOff x="2532153" y="4279256"/>
              <a:chExt cx="2069641" cy="1849182"/>
            </a:xfrm>
          </p:grpSpPr>
          <p:sp>
            <p:nvSpPr>
              <p:cNvPr id="39" name="Rounded Rectangle 38"/>
              <p:cNvSpPr/>
              <p:nvPr/>
            </p:nvSpPr>
            <p:spPr bwMode="auto">
              <a:xfrm>
                <a:off x="2532153" y="4367098"/>
                <a:ext cx="2015884" cy="1761340"/>
              </a:xfrm>
              <a:prstGeom prst="roundRect">
                <a:avLst>
                  <a:gd name="adj" fmla="val 11730"/>
                </a:avLst>
              </a:prstGeom>
              <a:solidFill>
                <a:srgbClr val="C9A6E4"/>
              </a:solidFill>
              <a:ln w="19050"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0" name="Rounded Rectangle 39"/>
              <p:cNvSpPr/>
              <p:nvPr/>
            </p:nvSpPr>
            <p:spPr bwMode="auto">
              <a:xfrm>
                <a:off x="2585910" y="4279256"/>
                <a:ext cx="2015884" cy="1761340"/>
              </a:xfrm>
              <a:prstGeom prst="roundRect">
                <a:avLst>
                  <a:gd name="adj" fmla="val 11730"/>
                </a:avLst>
              </a:prstGeom>
              <a:solidFill>
                <a:schemeClr val="bg1"/>
              </a:solidFill>
              <a:ln w="28575" cap="flat" cmpd="sng" algn="ctr">
                <a:solidFill>
                  <a:srgbClr val="C9A6E4"/>
                </a:solidFill>
                <a:prstDash val="solid"/>
                <a:round/>
                <a:headEnd type="none" w="sm" len="sm"/>
                <a:tailEnd type="none" w="sm" len="sm"/>
              </a:ln>
              <a:effectLst>
                <a:innerShdw blurRad="368300" dist="76200" dir="18000000">
                  <a:schemeClr val="accent6">
                    <a:lumMod val="60000"/>
                    <a:lumOff val="4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cxnSp>
          <p:nvCxnSpPr>
            <p:cNvPr id="7" name="Straight Arrow Connector 6"/>
            <p:cNvCxnSpPr/>
            <p:nvPr/>
          </p:nvCxnSpPr>
          <p:spPr bwMode="auto">
            <a:xfrm>
              <a:off x="7050903" y="2320791"/>
              <a:ext cx="1670629" cy="0"/>
            </a:xfrm>
            <a:prstGeom prst="straightConnector1">
              <a:avLst/>
            </a:prstGeom>
            <a:noFill/>
            <a:ln w="28575" cap="flat" cmpd="sng" algn="ctr">
              <a:solidFill>
                <a:schemeClr val="accent4"/>
              </a:solidFill>
              <a:prstDash val="solid"/>
              <a:round/>
              <a:headEnd type="none" w="sm" len="sm"/>
              <a:tailEnd type="triangle" w="lg" len="lg"/>
            </a:ln>
            <a:effectLst/>
          </p:spPr>
        </p:cxnSp>
        <p:grpSp>
          <p:nvGrpSpPr>
            <p:cNvPr id="6" name="Group 34"/>
            <p:cNvGrpSpPr/>
            <p:nvPr/>
          </p:nvGrpSpPr>
          <p:grpSpPr>
            <a:xfrm>
              <a:off x="5328659" y="1460403"/>
              <a:ext cx="1877709" cy="1849182"/>
              <a:chOff x="2532153" y="4279256"/>
              <a:chExt cx="2069641" cy="1849182"/>
            </a:xfrm>
          </p:grpSpPr>
          <p:sp>
            <p:nvSpPr>
              <p:cNvPr id="36" name="Rounded Rectangle 35"/>
              <p:cNvSpPr/>
              <p:nvPr/>
            </p:nvSpPr>
            <p:spPr bwMode="auto">
              <a:xfrm>
                <a:off x="2532153" y="4367098"/>
                <a:ext cx="2015884" cy="1761340"/>
              </a:xfrm>
              <a:prstGeom prst="roundRect">
                <a:avLst>
                  <a:gd name="adj" fmla="val 11730"/>
                </a:avLst>
              </a:prstGeom>
              <a:solidFill>
                <a:srgbClr val="C9A6E4"/>
              </a:solidFill>
              <a:ln w="19050"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7" name="Rounded Rectangle 36"/>
              <p:cNvSpPr/>
              <p:nvPr/>
            </p:nvSpPr>
            <p:spPr bwMode="auto">
              <a:xfrm>
                <a:off x="2585910" y="4279256"/>
                <a:ext cx="2015884" cy="1761340"/>
              </a:xfrm>
              <a:prstGeom prst="roundRect">
                <a:avLst>
                  <a:gd name="adj" fmla="val 11730"/>
                </a:avLst>
              </a:prstGeom>
              <a:solidFill>
                <a:schemeClr val="bg1"/>
              </a:solidFill>
              <a:ln w="28575" cap="flat" cmpd="sng" algn="ctr">
                <a:solidFill>
                  <a:srgbClr val="C9A6E4"/>
                </a:solidFill>
                <a:prstDash val="solid"/>
                <a:round/>
                <a:headEnd type="none" w="sm" len="sm"/>
                <a:tailEnd type="none" w="sm" len="sm"/>
              </a:ln>
              <a:effectLst>
                <a:innerShdw blurRad="368300" dist="76200" dir="18000000">
                  <a:schemeClr val="accent6">
                    <a:lumMod val="60000"/>
                    <a:lumOff val="4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cxnSp>
          <p:nvCxnSpPr>
            <p:cNvPr id="4" name="Straight Arrow Connector 3"/>
            <p:cNvCxnSpPr/>
            <p:nvPr/>
          </p:nvCxnSpPr>
          <p:spPr bwMode="auto">
            <a:xfrm>
              <a:off x="3924706" y="2320791"/>
              <a:ext cx="1403953" cy="0"/>
            </a:xfrm>
            <a:prstGeom prst="straightConnector1">
              <a:avLst/>
            </a:prstGeom>
            <a:noFill/>
            <a:ln w="28575" cap="flat" cmpd="sng" algn="ctr">
              <a:solidFill>
                <a:schemeClr val="accent4"/>
              </a:solidFill>
              <a:prstDash val="solid"/>
              <a:round/>
              <a:headEnd type="none" w="sm" len="sm"/>
              <a:tailEnd type="triangle" w="lg" len="lg"/>
            </a:ln>
            <a:effectLst/>
          </p:spPr>
        </p:cxnSp>
        <p:grpSp>
          <p:nvGrpSpPr>
            <p:cNvPr id="8" name="Group 8"/>
            <p:cNvGrpSpPr/>
            <p:nvPr/>
          </p:nvGrpSpPr>
          <p:grpSpPr>
            <a:xfrm>
              <a:off x="718080" y="1460403"/>
              <a:ext cx="3395130" cy="1849182"/>
              <a:chOff x="2532153" y="4279256"/>
              <a:chExt cx="2069641" cy="1849182"/>
            </a:xfrm>
          </p:grpSpPr>
          <p:sp>
            <p:nvSpPr>
              <p:cNvPr id="32" name="Rounded Rectangle 31"/>
              <p:cNvSpPr/>
              <p:nvPr/>
            </p:nvSpPr>
            <p:spPr bwMode="auto">
              <a:xfrm>
                <a:off x="2532153" y="4367098"/>
                <a:ext cx="2015884" cy="1761340"/>
              </a:xfrm>
              <a:prstGeom prst="roundRect">
                <a:avLst>
                  <a:gd name="adj" fmla="val 11730"/>
                </a:avLst>
              </a:prstGeom>
              <a:solidFill>
                <a:srgbClr val="C9A6E4"/>
              </a:solidFill>
              <a:ln w="19050"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1" name="Rounded Rectangle 30"/>
              <p:cNvSpPr/>
              <p:nvPr/>
            </p:nvSpPr>
            <p:spPr bwMode="auto">
              <a:xfrm>
                <a:off x="2585910" y="4279256"/>
                <a:ext cx="2015884" cy="1761340"/>
              </a:xfrm>
              <a:prstGeom prst="roundRect">
                <a:avLst>
                  <a:gd name="adj" fmla="val 11730"/>
                </a:avLst>
              </a:prstGeom>
              <a:solidFill>
                <a:schemeClr val="bg1"/>
              </a:solidFill>
              <a:ln w="28575" cap="flat" cmpd="sng" algn="ctr">
                <a:solidFill>
                  <a:srgbClr val="C9A6E4"/>
                </a:solidFill>
                <a:prstDash val="solid"/>
                <a:round/>
                <a:headEnd type="none" w="sm" len="sm"/>
                <a:tailEnd type="none" w="sm" len="sm"/>
              </a:ln>
              <a:effectLst>
                <a:innerShdw blurRad="368300" dist="76200" dir="18000000">
                  <a:schemeClr val="accent6">
                    <a:lumMod val="60000"/>
                    <a:lumOff val="4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sp>
          <p:nvSpPr>
            <p:cNvPr id="32789" name="Rectangle 36"/>
            <p:cNvSpPr>
              <a:spLocks noChangeArrowheads="1"/>
            </p:cNvSpPr>
            <p:nvPr/>
          </p:nvSpPr>
          <p:spPr bwMode="auto">
            <a:xfrm>
              <a:off x="8203518" y="3281962"/>
              <a:ext cx="2944936" cy="514244"/>
            </a:xfrm>
            <a:prstGeom prst="rect">
              <a:avLst/>
            </a:prstGeom>
            <a:noFill/>
            <a:ln w="9525">
              <a:noFill/>
              <a:miter lim="800000"/>
              <a:headEnd/>
              <a:tailEnd/>
            </a:ln>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sz="2100" b="1" dirty="0">
                  <a:latin typeface="Oracle Sans" panose="020B0503020204020204" pitchFamily="34" charset="0"/>
                  <a:cs typeface="Oracle Sans" panose="020B0503020204020204" pitchFamily="34" charset="0"/>
                </a:rPr>
                <a:t>View compiler</a:t>
              </a:r>
              <a:br>
                <a:rPr lang="en-US" altLang="en-US" sz="2100" b="1" dirty="0">
                  <a:latin typeface="Oracle Sans" panose="020B0503020204020204" pitchFamily="34" charset="0"/>
                  <a:cs typeface="Oracle Sans" panose="020B0503020204020204" pitchFamily="34" charset="0"/>
                </a:rPr>
              </a:br>
              <a:r>
                <a:rPr lang="en-US" altLang="en-US" sz="2100" b="1" dirty="0">
                  <a:latin typeface="Oracle Sans" panose="020B0503020204020204" pitchFamily="34" charset="0"/>
                  <a:cs typeface="Oracle Sans" panose="020B0503020204020204" pitchFamily="34" charset="0"/>
                </a:rPr>
                <a:t>warnings/errors</a:t>
              </a:r>
            </a:p>
          </p:txBody>
        </p:sp>
        <p:sp>
          <p:nvSpPr>
            <p:cNvPr id="32771" name="Rectangle 4"/>
            <p:cNvSpPr>
              <a:spLocks noChangeArrowheads="1"/>
            </p:cNvSpPr>
            <p:nvPr/>
          </p:nvSpPr>
          <p:spPr bwMode="auto">
            <a:xfrm>
              <a:off x="1302278" y="3304540"/>
              <a:ext cx="2275633" cy="298801"/>
            </a:xfrm>
            <a:prstGeom prst="rect">
              <a:avLst/>
            </a:prstGeom>
            <a:noFill/>
            <a:ln w="9525">
              <a:noFill/>
              <a:miter lim="800000"/>
              <a:headEnd/>
              <a:tailEnd/>
            </a:ln>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sz="2100" b="1" dirty="0">
                  <a:latin typeface="Oracle Sans" panose="020B0503020204020204" pitchFamily="34" charset="0"/>
                  <a:cs typeface="Oracle Sans" panose="020B0503020204020204" pitchFamily="34" charset="0"/>
                </a:rPr>
                <a:t>Create/edit procedure</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5028" y="1701466"/>
              <a:ext cx="1159584" cy="1323014"/>
            </a:xfrm>
            <a:prstGeom prst="rect">
              <a:avLst/>
            </a:prstGeom>
          </p:spPr>
        </p:pic>
        <p:sp>
          <p:nvSpPr>
            <p:cNvPr id="32774" name="Rectangle 9"/>
            <p:cNvSpPr>
              <a:spLocks noChangeArrowheads="1"/>
            </p:cNvSpPr>
            <p:nvPr/>
          </p:nvSpPr>
          <p:spPr bwMode="auto">
            <a:xfrm>
              <a:off x="5036541" y="6018179"/>
              <a:ext cx="2519866" cy="298801"/>
            </a:xfrm>
            <a:prstGeom prst="rect">
              <a:avLst/>
            </a:prstGeom>
            <a:noFill/>
            <a:ln w="9525">
              <a:noFill/>
              <a:miter lim="800000"/>
              <a:headEnd/>
              <a:tailEnd/>
            </a:ln>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sz="2100" b="1" dirty="0">
                  <a:latin typeface="Oracle Sans" panose="020B0503020204020204" pitchFamily="34" charset="0"/>
                  <a:cs typeface="Oracle Sans" panose="020B0503020204020204" pitchFamily="34" charset="0"/>
                </a:rPr>
                <a:t>Execute procedure</a:t>
              </a:r>
            </a:p>
          </p:txBody>
        </p:sp>
        <p:sp>
          <p:nvSpPr>
            <p:cNvPr id="32776" name="Rectangle 11"/>
            <p:cNvSpPr>
              <a:spLocks noChangeArrowheads="1"/>
            </p:cNvSpPr>
            <p:nvPr/>
          </p:nvSpPr>
          <p:spPr bwMode="auto">
            <a:xfrm>
              <a:off x="4790139" y="3270673"/>
              <a:ext cx="2944936" cy="514244"/>
            </a:xfrm>
            <a:prstGeom prst="rect">
              <a:avLst/>
            </a:prstGeom>
            <a:noFill/>
            <a:ln w="9525">
              <a:noFill/>
              <a:miter lim="800000"/>
              <a:headEnd/>
              <a:tailEnd/>
            </a:ln>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sz="2100" b="1" dirty="0">
                  <a:latin typeface="Oracle Sans" panose="020B0503020204020204" pitchFamily="34" charset="0"/>
                  <a:cs typeface="Oracle Sans" panose="020B0503020204020204" pitchFamily="34" charset="0"/>
                </a:rPr>
                <a:t>Compiler</a:t>
              </a:r>
              <a:br>
                <a:rPr lang="en-US" altLang="en-US" sz="2100" b="1" dirty="0">
                  <a:latin typeface="Oracle Sans" panose="020B0503020204020204" pitchFamily="34" charset="0"/>
                  <a:cs typeface="Oracle Sans" panose="020B0503020204020204" pitchFamily="34" charset="0"/>
                </a:rPr>
              </a:br>
              <a:r>
                <a:rPr lang="en-US" altLang="en-US" sz="2100" b="1" dirty="0">
                  <a:latin typeface="Oracle Sans" panose="020B0503020204020204" pitchFamily="34" charset="0"/>
                  <a:cs typeface="Oracle Sans" panose="020B0503020204020204" pitchFamily="34" charset="0"/>
                </a:rPr>
                <a:t>warnings/errors?</a:t>
              </a:r>
            </a:p>
          </p:txBody>
        </p:sp>
        <p:sp>
          <p:nvSpPr>
            <p:cNvPr id="32777" name="Text Box 12"/>
            <p:cNvSpPr txBox="1">
              <a:spLocks noChangeArrowheads="1"/>
            </p:cNvSpPr>
            <p:nvPr/>
          </p:nvSpPr>
          <p:spPr bwMode="auto">
            <a:xfrm>
              <a:off x="6304492" y="3739404"/>
              <a:ext cx="481570" cy="339765"/>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charset="0"/>
                <a:buNone/>
              </a:pPr>
              <a:r>
                <a:rPr lang="en-US" altLang="en-US" sz="2400" b="1" dirty="0">
                  <a:solidFill>
                    <a:srgbClr val="FF0000"/>
                  </a:solidFill>
                  <a:latin typeface="Oracle Sans" panose="020B0503020204020204" pitchFamily="34" charset="0"/>
                  <a:cs typeface="Oracle Sans" panose="020B0503020204020204" pitchFamily="34" charset="0"/>
                </a:rPr>
                <a:t>NO</a:t>
              </a:r>
            </a:p>
          </p:txBody>
        </p:sp>
        <p:sp>
          <p:nvSpPr>
            <p:cNvPr id="32778" name="Text Box 13"/>
            <p:cNvSpPr txBox="1">
              <a:spLocks noChangeArrowheads="1"/>
            </p:cNvSpPr>
            <p:nvPr/>
          </p:nvSpPr>
          <p:spPr bwMode="auto">
            <a:xfrm>
              <a:off x="7576352" y="1978571"/>
              <a:ext cx="557073" cy="339765"/>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charset="0"/>
                <a:buNone/>
              </a:pPr>
              <a:r>
                <a:rPr lang="en-US" altLang="en-US" sz="2400" b="1" dirty="0">
                  <a:solidFill>
                    <a:srgbClr val="FF0000"/>
                  </a:solidFill>
                  <a:latin typeface="Oracle Sans" panose="020B0503020204020204" pitchFamily="34" charset="0"/>
                  <a:cs typeface="Oracle Sans" panose="020B0503020204020204" pitchFamily="34" charset="0"/>
                </a:rPr>
                <a:t>YES</a:t>
              </a:r>
            </a:p>
          </p:txBody>
        </p:sp>
        <p:sp>
          <p:nvSpPr>
            <p:cNvPr id="32788" name="Line 35"/>
            <p:cNvSpPr>
              <a:spLocks noChangeShapeType="1"/>
            </p:cNvSpPr>
            <p:nvPr/>
          </p:nvSpPr>
          <p:spPr bwMode="auto">
            <a:xfrm>
              <a:off x="6262607" y="3739125"/>
              <a:ext cx="0" cy="436244"/>
            </a:xfrm>
            <a:prstGeom prst="line">
              <a:avLst/>
            </a:prstGeom>
            <a:noFill/>
            <a:ln w="28575">
              <a:solidFill>
                <a:schemeClr val="tx1"/>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45" name="Picture 44" descr="cnt2427946.png"/>
            <p:cNvPicPr>
              <a:picLocks noChangeAspect="1"/>
            </p:cNvPicPr>
            <p:nvPr/>
          </p:nvPicPr>
          <p:blipFill>
            <a:blip r:embed="rId5" cstate="print"/>
            <a:stretch>
              <a:fillRect/>
            </a:stretch>
          </p:blipFill>
          <p:spPr>
            <a:xfrm>
              <a:off x="5498822" y="4388556"/>
              <a:ext cx="1640460" cy="1465736"/>
            </a:xfrm>
            <a:prstGeom prst="rect">
              <a:avLst/>
            </a:prstGeom>
          </p:spPr>
        </p:pic>
        <p:pic>
          <p:nvPicPr>
            <p:cNvPr id="46" name="Picture 45" descr="cnt2554110.png"/>
            <p:cNvPicPr>
              <a:picLocks noChangeAspect="1"/>
            </p:cNvPicPr>
            <p:nvPr/>
          </p:nvPicPr>
          <p:blipFill>
            <a:blip r:embed="rId6" cstate="print"/>
            <a:stretch>
              <a:fillRect/>
            </a:stretch>
          </p:blipFill>
          <p:spPr>
            <a:xfrm>
              <a:off x="5700043" y="1496986"/>
              <a:ext cx="1125128" cy="1654600"/>
            </a:xfrm>
            <a:prstGeom prst="rect">
              <a:avLst/>
            </a:prstGeom>
          </p:spPr>
        </p:pic>
        <p:sp>
          <p:nvSpPr>
            <p:cNvPr id="22" name="TextBox 21"/>
            <p:cNvSpPr txBox="1"/>
            <p:nvPr/>
          </p:nvSpPr>
          <p:spPr>
            <a:xfrm>
              <a:off x="2284412" y="1983780"/>
              <a:ext cx="484590" cy="734174"/>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6600" dirty="0">
                  <a:latin typeface="Oracle Sans" panose="020B0503020204020204" pitchFamily="34" charset="0"/>
                  <a:cs typeface="Oracle Sans" panose="020B0503020204020204" pitchFamily="34" charset="0"/>
                </a:rPr>
                <a:t>/</a:t>
              </a:r>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304" y="1701466"/>
              <a:ext cx="1189234" cy="1356844"/>
            </a:xfrm>
            <a:prstGeom prst="rect">
              <a:avLst/>
            </a:prstGeom>
          </p:spPr>
        </p:pic>
        <p:grpSp>
          <p:nvGrpSpPr>
            <p:cNvPr id="9" name="Group 15"/>
            <p:cNvGrpSpPr/>
            <p:nvPr/>
          </p:nvGrpSpPr>
          <p:grpSpPr>
            <a:xfrm>
              <a:off x="8980263" y="1573072"/>
              <a:ext cx="1566061" cy="1539365"/>
              <a:chOff x="8980263" y="1573072"/>
              <a:chExt cx="1566061" cy="1539365"/>
            </a:xfrm>
          </p:grpSpPr>
          <p:pic>
            <p:nvPicPr>
              <p:cNvPr id="12" name="Picture 11"/>
              <p:cNvPicPr>
                <a:picLocks noChangeAspect="1"/>
              </p:cNvPicPr>
              <p:nvPr/>
            </p:nvPicPr>
            <p:blipFill>
              <a:blip r:embed="rId8" cstate="print"/>
              <a:stretch>
                <a:fillRect/>
              </a:stretch>
            </p:blipFill>
            <p:spPr>
              <a:xfrm>
                <a:off x="8980263" y="1573072"/>
                <a:ext cx="853514" cy="1457070"/>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658085" y="1804029"/>
                <a:ext cx="888239" cy="1224694"/>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179577" y="2702224"/>
                <a:ext cx="399748" cy="410213"/>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9604611" y="2544579"/>
                <a:ext cx="376721" cy="397323"/>
              </a:xfrm>
              <a:prstGeom prst="rect">
                <a:avLst/>
              </a:prstGeom>
            </p:spPr>
          </p:pic>
        </p:grpSp>
      </p:grpSp>
    </p:spTree>
    <p:custDataLst>
      <p:tags r:id="rId1"/>
    </p:custDataLst>
    <p:extLst>
      <p:ext uri="{BB962C8B-B14F-4D97-AF65-F5344CB8AC3E}">
        <p14:creationId xmlns:p14="http://schemas.microsoft.com/office/powerpoint/2010/main" val="2944083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Procedures</a:t>
            </a:r>
          </a:p>
        </p:txBody>
      </p:sp>
      <p:sp>
        <p:nvSpPr>
          <p:cNvPr id="2" name="Content Placeholder 1">
            <a:extLst>
              <a:ext uri="{FF2B5EF4-FFF2-40B4-BE49-F238E27FC236}">
                <a16:creationId xmlns:a16="http://schemas.microsoft.com/office/drawing/2014/main" id="{6779B7AB-5653-4E8E-ACBD-AABC5A54DCEE}"/>
              </a:ext>
            </a:extLst>
          </p:cNvPr>
          <p:cNvSpPr>
            <a:spLocks noGrp="1"/>
          </p:cNvSpPr>
          <p:nvPr>
            <p:ph idx="1"/>
          </p:nvPr>
        </p:nvSpPr>
        <p:spPr>
          <a:xfrm>
            <a:off x="933451" y="2272710"/>
            <a:ext cx="16421100" cy="1893271"/>
          </a:xfrm>
        </p:spPr>
        <p:txBody>
          <a:bodyPr/>
          <a:lstStyle/>
          <a:p>
            <a:pPr lvl="1"/>
            <a:r>
              <a:rPr lang="en-US" altLang="en-US" dirty="0"/>
              <a:t>Use the </a:t>
            </a:r>
            <a:r>
              <a:rPr lang="en-US" altLang="en-US" dirty="0">
                <a:latin typeface="Courier New" pitchFamily="49" charset="0"/>
              </a:rPr>
              <a:t>CREATE</a:t>
            </a:r>
            <a:r>
              <a:rPr lang="en-US" altLang="en-US" dirty="0"/>
              <a:t> clause to create a stand-alone procedure that is stored in the Oracle database.</a:t>
            </a:r>
          </a:p>
          <a:p>
            <a:pPr lvl="1"/>
            <a:r>
              <a:rPr lang="en-US" altLang="en-US" dirty="0"/>
              <a:t>Use the </a:t>
            </a:r>
            <a:r>
              <a:rPr lang="en-US" altLang="en-US" dirty="0">
                <a:latin typeface="Courier New" pitchFamily="49" charset="0"/>
              </a:rPr>
              <a:t>OR REPLACE</a:t>
            </a:r>
            <a:r>
              <a:rPr lang="en-US" altLang="en-US" dirty="0"/>
              <a:t> option to overwrite an existing procedure.</a:t>
            </a:r>
          </a:p>
        </p:txBody>
      </p:sp>
      <p:grpSp>
        <p:nvGrpSpPr>
          <p:cNvPr id="4" name="Group 3">
            <a:extLst>
              <a:ext uri="{FF2B5EF4-FFF2-40B4-BE49-F238E27FC236}">
                <a16:creationId xmlns:a16="http://schemas.microsoft.com/office/drawing/2014/main" id="{0B7A0925-BFF7-4375-AF34-88B885CF9D8E}"/>
              </a:ext>
            </a:extLst>
          </p:cNvPr>
          <p:cNvGrpSpPr/>
          <p:nvPr/>
        </p:nvGrpSpPr>
        <p:grpSpPr>
          <a:xfrm>
            <a:off x="1081205" y="3935149"/>
            <a:ext cx="16125591" cy="3756491"/>
            <a:chOff x="1068905" y="3935149"/>
            <a:chExt cx="16125591" cy="3756491"/>
          </a:xfrm>
        </p:grpSpPr>
        <p:sp>
          <p:nvSpPr>
            <p:cNvPr id="7" name="Content Placeholder 2"/>
            <p:cNvSpPr txBox="1">
              <a:spLocks/>
            </p:cNvSpPr>
            <p:nvPr/>
          </p:nvSpPr>
          <p:spPr bwMode="gray">
            <a:xfrm>
              <a:off x="1068905" y="4505374"/>
              <a:ext cx="16125591" cy="2488576"/>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p:txBody>
        </p:sp>
        <p:sp>
          <p:nvSpPr>
            <p:cNvPr id="34823" name="Rectangle 4"/>
            <p:cNvSpPr>
              <a:spLocks noChangeArrowheads="1"/>
            </p:cNvSpPr>
            <p:nvPr/>
          </p:nvSpPr>
          <p:spPr bwMode="blackGray">
            <a:xfrm>
              <a:off x="1246658" y="3935149"/>
              <a:ext cx="15769293" cy="3756491"/>
            </a:xfrm>
            <a:prstGeom prst="rect">
              <a:avLst/>
            </a:prstGeom>
            <a:noFill/>
            <a:ln w="28575">
              <a:no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CREATE [OR REPLACE] PROCEDURE procedure_name</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 [(parameter1 [mode] datatype1,</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   parameter2 [mode] datatype2, ...)]</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IS|AS</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  [local_variable_declarations; ...]</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BEGIN</a:t>
              </a:r>
              <a:br>
                <a:rPr lang="en-US" altLang="en-US" b="1" dirty="0">
                  <a:latin typeface="Courier New" pitchFamily="49" charset="0"/>
                  <a:cs typeface="Oracle Sans" panose="020B0503020204020204" pitchFamily="34" charset="0"/>
                </a:rPr>
              </a:br>
              <a:r>
                <a:rPr lang="en-US" altLang="en-US" b="1" dirty="0">
                  <a:latin typeface="Courier New" pitchFamily="49" charset="0"/>
                  <a:cs typeface="Oracle Sans" panose="020B0503020204020204" pitchFamily="34" charset="0"/>
                </a:rPr>
                <a:t>  -- actions;</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END [procedure_name];</a:t>
              </a:r>
            </a:p>
          </p:txBody>
        </p:sp>
        <p:sp>
          <p:nvSpPr>
            <p:cNvPr id="34824" name="Rectangle 5"/>
            <p:cNvSpPr>
              <a:spLocks noChangeArrowheads="1"/>
            </p:cNvSpPr>
            <p:nvPr/>
          </p:nvSpPr>
          <p:spPr bwMode="gray">
            <a:xfrm>
              <a:off x="1226895" y="5791199"/>
              <a:ext cx="7724065" cy="1148081"/>
            </a:xfrm>
            <a:prstGeom prst="rect">
              <a:avLst/>
            </a:prstGeom>
            <a:noFill/>
            <a:ln w="28575">
              <a:solidFill>
                <a:srgbClr val="C74634"/>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US" altLang="en-US" dirty="0">
                <a:solidFill>
                  <a:srgbClr val="C74634"/>
                </a:solidFill>
                <a:latin typeface="Oracle Sans" panose="020B0503020204020204" pitchFamily="34" charset="0"/>
                <a:cs typeface="Oracle Sans" panose="020B0503020204020204" pitchFamily="34" charset="0"/>
              </a:endParaRPr>
            </a:p>
          </p:txBody>
        </p:sp>
        <p:sp>
          <p:nvSpPr>
            <p:cNvPr id="34825" name="Text Box 6"/>
            <p:cNvSpPr txBox="1">
              <a:spLocks noChangeArrowheads="1"/>
            </p:cNvSpPr>
            <p:nvPr/>
          </p:nvSpPr>
          <p:spPr bwMode="auto">
            <a:xfrm>
              <a:off x="8699652" y="6180573"/>
              <a:ext cx="2521364" cy="369332"/>
            </a:xfrm>
            <a:prstGeom prst="rect">
              <a:avLst/>
            </a:prstGeom>
            <a:noFill/>
            <a:ln w="28575">
              <a:no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charset="0"/>
                <a:buNone/>
              </a:pPr>
              <a:r>
                <a:rPr lang="en-US" altLang="en-US" b="1" dirty="0">
                  <a:solidFill>
                    <a:srgbClr val="C74634"/>
                  </a:solidFill>
                  <a:latin typeface="Oracle Sans" panose="020B0503020204020204" pitchFamily="34" charset="0"/>
                  <a:cs typeface="Oracle Sans" panose="020B0503020204020204" pitchFamily="34" charset="0"/>
                </a:rPr>
                <a:t>PL/SQL block</a:t>
              </a:r>
            </a:p>
          </p:txBody>
        </p:sp>
      </p:grpSp>
    </p:spTree>
    <p:custDataLst>
      <p:tags r:id="rId1"/>
    </p:custDataLst>
    <p:extLst>
      <p:ext uri="{BB962C8B-B14F-4D97-AF65-F5344CB8AC3E}">
        <p14:creationId xmlns:p14="http://schemas.microsoft.com/office/powerpoint/2010/main" val="4741379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Creating Procedures Using SQL Developer</a:t>
            </a:r>
          </a:p>
        </p:txBody>
      </p:sp>
      <p:grpSp>
        <p:nvGrpSpPr>
          <p:cNvPr id="2" name="Group 1"/>
          <p:cNvGrpSpPr/>
          <p:nvPr/>
        </p:nvGrpSpPr>
        <p:grpSpPr>
          <a:xfrm>
            <a:off x="2463186" y="2255689"/>
            <a:ext cx="13361628" cy="7414914"/>
            <a:chOff x="1273153" y="1295400"/>
            <a:chExt cx="8907752" cy="4943276"/>
          </a:xfrm>
        </p:grpSpPr>
        <p:pic>
          <p:nvPicPr>
            <p:cNvPr id="5" name="Picture 4" descr="les02_01.png"/>
            <p:cNvPicPr>
              <a:picLocks noChangeAspect="1"/>
            </p:cNvPicPr>
            <p:nvPr/>
          </p:nvPicPr>
          <p:blipFill>
            <a:blip r:embed="rId4" cstate="print"/>
            <a:stretch>
              <a:fillRect/>
            </a:stretch>
          </p:blipFill>
          <p:spPr>
            <a:xfrm>
              <a:off x="1273153" y="1295400"/>
              <a:ext cx="2009524" cy="3123809"/>
            </a:xfrm>
            <a:prstGeom prst="rect">
              <a:avLst/>
            </a:prstGeom>
          </p:spPr>
        </p:pic>
        <p:pic>
          <p:nvPicPr>
            <p:cNvPr id="7" name="Picture 6" descr="les02_02.png"/>
            <p:cNvPicPr>
              <a:picLocks noChangeAspect="1"/>
            </p:cNvPicPr>
            <p:nvPr/>
          </p:nvPicPr>
          <p:blipFill>
            <a:blip r:embed="rId5" cstate="print"/>
            <a:stretch>
              <a:fillRect/>
            </a:stretch>
          </p:blipFill>
          <p:spPr>
            <a:xfrm>
              <a:off x="2418127" y="2971990"/>
              <a:ext cx="1723810" cy="1523810"/>
            </a:xfrm>
            <a:prstGeom prst="rect">
              <a:avLst/>
            </a:prstGeom>
          </p:spPr>
        </p:pic>
        <p:sp>
          <p:nvSpPr>
            <p:cNvPr id="10" name="Right Arrow 9"/>
            <p:cNvSpPr/>
            <p:nvPr/>
          </p:nvSpPr>
          <p:spPr bwMode="auto">
            <a:xfrm>
              <a:off x="4164515" y="2438400"/>
              <a:ext cx="1320456" cy="304800"/>
            </a:xfrm>
            <a:prstGeom prst="rightArrow">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11" name="Right Arrow 10"/>
            <p:cNvSpPr/>
            <p:nvPr/>
          </p:nvSpPr>
          <p:spPr bwMode="auto">
            <a:xfrm rot="5400000">
              <a:off x="7883685" y="4216453"/>
              <a:ext cx="304800" cy="406294"/>
            </a:xfrm>
            <a:prstGeom prst="rightArrow">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12" name="Picture 11" descr="les02_03.png"/>
            <p:cNvPicPr>
              <a:picLocks noChangeAspect="1"/>
            </p:cNvPicPr>
            <p:nvPr/>
          </p:nvPicPr>
          <p:blipFill>
            <a:blip r:embed="rId6" cstate="print"/>
            <a:stretch>
              <a:fillRect/>
            </a:stretch>
          </p:blipFill>
          <p:spPr>
            <a:xfrm>
              <a:off x="5891265" y="1295401"/>
              <a:ext cx="4289640" cy="2936149"/>
            </a:xfrm>
            <a:prstGeom prst="rect">
              <a:avLst/>
            </a:prstGeom>
          </p:spPr>
        </p:pic>
        <p:pic>
          <p:nvPicPr>
            <p:cNvPr id="13" name="Picture 12" descr="les02_04.png"/>
            <p:cNvPicPr>
              <a:picLocks noChangeAspect="1"/>
            </p:cNvPicPr>
            <p:nvPr/>
          </p:nvPicPr>
          <p:blipFill>
            <a:blip r:embed="rId7" cstate="print"/>
            <a:stretch>
              <a:fillRect/>
            </a:stretch>
          </p:blipFill>
          <p:spPr>
            <a:xfrm>
              <a:off x="5891265" y="4648200"/>
              <a:ext cx="3761905" cy="1590476"/>
            </a:xfrm>
            <a:prstGeom prst="rect">
              <a:avLst/>
            </a:prstGeom>
          </p:spPr>
        </p:pic>
      </p:grpSp>
    </p:spTree>
    <p:custDataLst>
      <p:tags r:id="rId1"/>
    </p:custDataLst>
    <p:extLst>
      <p:ext uri="{BB962C8B-B14F-4D97-AF65-F5344CB8AC3E}">
        <p14:creationId xmlns:p14="http://schemas.microsoft.com/office/powerpoint/2010/main" val="2216025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Compiling Procedures</a:t>
            </a:r>
          </a:p>
        </p:txBody>
      </p:sp>
      <p:pic>
        <p:nvPicPr>
          <p:cNvPr id="16" name="Picture 15" descr="les02_07.png"/>
          <p:cNvPicPr>
            <a:picLocks noChangeAspect="1"/>
          </p:cNvPicPr>
          <p:nvPr/>
        </p:nvPicPr>
        <p:blipFill>
          <a:blip r:embed="rId4" cstate="print"/>
          <a:stretch>
            <a:fillRect/>
          </a:stretch>
        </p:blipFill>
        <p:spPr>
          <a:xfrm>
            <a:off x="1525985" y="2762671"/>
            <a:ext cx="7197714" cy="3177714"/>
          </a:xfrm>
          <a:prstGeom prst="rect">
            <a:avLst/>
          </a:prstGeom>
        </p:spPr>
      </p:pic>
      <p:sp>
        <p:nvSpPr>
          <p:cNvPr id="18" name="Line 53"/>
          <p:cNvSpPr>
            <a:spLocks noChangeShapeType="1"/>
          </p:cNvSpPr>
          <p:nvPr/>
        </p:nvSpPr>
        <p:spPr bwMode="auto">
          <a:xfrm>
            <a:off x="8753810" y="4803345"/>
            <a:ext cx="2133045" cy="0"/>
          </a:xfrm>
          <a:prstGeom prst="line">
            <a:avLst/>
          </a:prstGeom>
          <a:noFill/>
          <a:ln w="28575" cap="rnd">
            <a:solidFill>
              <a:schemeClr val="accent4"/>
            </a:solidFill>
            <a:round/>
            <a:headEnd type="none" w="sm" len="sm"/>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sp>
        <p:nvSpPr>
          <p:cNvPr id="21" name="Left Brace 20"/>
          <p:cNvSpPr/>
          <p:nvPr/>
        </p:nvSpPr>
        <p:spPr bwMode="auto">
          <a:xfrm>
            <a:off x="11429405" y="2762671"/>
            <a:ext cx="761802" cy="4000500"/>
          </a:xfrm>
          <a:prstGeom prst="leftBrace">
            <a:avLst/>
          </a:prstGeom>
          <a:noFill/>
          <a:ln w="28575" cap="flat" cmpd="sng" algn="ctr">
            <a:solidFill>
              <a:schemeClr val="accent4"/>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22" name="Picture 21" descr="les02_08.png"/>
          <p:cNvPicPr>
            <a:picLocks noChangeAspect="1"/>
          </p:cNvPicPr>
          <p:nvPr/>
        </p:nvPicPr>
        <p:blipFill>
          <a:blip r:embed="rId5" cstate="print"/>
          <a:stretch>
            <a:fillRect/>
          </a:stretch>
        </p:blipFill>
        <p:spPr>
          <a:xfrm>
            <a:off x="12648290" y="3905671"/>
            <a:ext cx="2971428" cy="3757143"/>
          </a:xfrm>
          <a:prstGeom prst="rect">
            <a:avLst/>
          </a:prstGeom>
        </p:spPr>
      </p:pic>
      <p:sp>
        <p:nvSpPr>
          <p:cNvPr id="23" name="Rounded Rectangle 22"/>
          <p:cNvSpPr/>
          <p:nvPr/>
        </p:nvSpPr>
        <p:spPr bwMode="auto">
          <a:xfrm>
            <a:off x="1830706" y="8527876"/>
            <a:ext cx="6399134" cy="685800"/>
          </a:xfrm>
          <a:prstGeom prst="round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rPr>
              <a:t>If there</a:t>
            </a:r>
            <a:r>
              <a:rPr kumimoji="0" lang="en-US" sz="2700" b="0" i="0" u="none" strike="noStrike" cap="none" normalizeH="0" dirty="0">
                <a:ln>
                  <a:noFill/>
                </a:ln>
                <a:solidFill>
                  <a:schemeClr val="tx1"/>
                </a:solidFill>
                <a:effectLst/>
                <a:latin typeface="Oracle Sans" panose="020B0503020204020204" pitchFamily="34" charset="0"/>
                <a:cs typeface="Oracle Sans" panose="020B0503020204020204" pitchFamily="34" charset="0"/>
              </a:rPr>
              <a:t> are compiler errors </a:t>
            </a: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4" name="Line 53"/>
          <p:cNvSpPr>
            <a:spLocks noChangeShapeType="1"/>
          </p:cNvSpPr>
          <p:nvPr/>
        </p:nvSpPr>
        <p:spPr bwMode="auto">
          <a:xfrm>
            <a:off x="8229839" y="8870776"/>
            <a:ext cx="4266089" cy="0"/>
          </a:xfrm>
          <a:prstGeom prst="line">
            <a:avLst/>
          </a:prstGeom>
          <a:noFill/>
          <a:ln w="28575" cap="rnd">
            <a:solidFill>
              <a:schemeClr val="accent4"/>
            </a:solidFill>
            <a:round/>
            <a:headEnd type="none" w="sm" len="sm"/>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sp>
        <p:nvSpPr>
          <p:cNvPr id="27" name="Rectangular Callout 26"/>
          <p:cNvSpPr/>
          <p:nvPr/>
        </p:nvSpPr>
        <p:spPr bwMode="auto">
          <a:xfrm>
            <a:off x="4573193" y="2305470"/>
            <a:ext cx="3256701" cy="576263"/>
          </a:xfrm>
          <a:prstGeom prst="wedgeRectCallout">
            <a:avLst>
              <a:gd name="adj1" fmla="val -90574"/>
              <a:gd name="adj2" fmla="val 213733"/>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r>
              <a:rPr lang="en-US" dirty="0">
                <a:solidFill>
                  <a:schemeClr val="tx1"/>
                </a:solidFill>
                <a:latin typeface="Oracle Sans" panose="020B0503020204020204" pitchFamily="34" charset="0"/>
                <a:cs typeface="Oracle Sans" panose="020B0503020204020204" pitchFamily="34" charset="0"/>
              </a:rPr>
              <a:t>Click to “Compile”.</a:t>
            </a:r>
          </a:p>
        </p:txBody>
      </p:sp>
      <p:pic>
        <p:nvPicPr>
          <p:cNvPr id="12" name="Picture 11" descr="les02_x1.png"/>
          <p:cNvPicPr>
            <a:picLocks noChangeAspect="1"/>
          </p:cNvPicPr>
          <p:nvPr/>
        </p:nvPicPr>
        <p:blipFill>
          <a:blip r:embed="rId6" cstate="print"/>
          <a:stretch>
            <a:fillRect/>
          </a:stretch>
        </p:blipFill>
        <p:spPr>
          <a:xfrm>
            <a:off x="12573001" y="2191172"/>
            <a:ext cx="2942858" cy="1128572"/>
          </a:xfrm>
          <a:prstGeom prst="rect">
            <a:avLst/>
          </a:prstGeom>
        </p:spPr>
      </p:pic>
      <p:pic>
        <p:nvPicPr>
          <p:cNvPr id="13" name="Picture 12" descr="les02_x2.png"/>
          <p:cNvPicPr>
            <a:picLocks noChangeAspect="1"/>
          </p:cNvPicPr>
          <p:nvPr/>
        </p:nvPicPr>
        <p:blipFill>
          <a:blip r:embed="rId7" cstate="print"/>
          <a:stretch>
            <a:fillRect/>
          </a:stretch>
        </p:blipFill>
        <p:spPr>
          <a:xfrm>
            <a:off x="12687300" y="8249072"/>
            <a:ext cx="3342858" cy="1257143"/>
          </a:xfrm>
          <a:prstGeom prst="rect">
            <a:avLst/>
          </a:prstGeom>
        </p:spPr>
      </p:pic>
    </p:spTree>
    <p:custDataLst>
      <p:tags r:id="rId1"/>
    </p:custDataLst>
    <p:extLst>
      <p:ext uri="{BB962C8B-B14F-4D97-AF65-F5344CB8AC3E}">
        <p14:creationId xmlns:p14="http://schemas.microsoft.com/office/powerpoint/2010/main" val="503683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4" name="Rectangle 7"/>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t>Calling Procedures</a:t>
            </a:r>
          </a:p>
        </p:txBody>
      </p:sp>
      <p:sp>
        <p:nvSpPr>
          <p:cNvPr id="3" name="Content Placeholder 2">
            <a:extLst>
              <a:ext uri="{FF2B5EF4-FFF2-40B4-BE49-F238E27FC236}">
                <a16:creationId xmlns:a16="http://schemas.microsoft.com/office/drawing/2014/main" id="{E88E990F-713B-4316-B977-21EE61281FCE}"/>
              </a:ext>
            </a:extLst>
          </p:cNvPr>
          <p:cNvSpPr>
            <a:spLocks noGrp="1"/>
          </p:cNvSpPr>
          <p:nvPr>
            <p:ph idx="1"/>
          </p:nvPr>
        </p:nvSpPr>
        <p:spPr>
          <a:xfrm>
            <a:off x="933451" y="2272710"/>
            <a:ext cx="16421100" cy="3504353"/>
          </a:xfrm>
        </p:spPr>
        <p:txBody>
          <a:bodyPr/>
          <a:lstStyle/>
          <a:p>
            <a:pPr lvl="1"/>
            <a:r>
              <a:rPr lang="en-US" altLang="en-US" dirty="0"/>
              <a:t>You can call procedures from: </a:t>
            </a:r>
          </a:p>
          <a:p>
            <a:pPr lvl="2"/>
            <a:r>
              <a:rPr lang="en-US" altLang="en-US" dirty="0"/>
              <a:t>Anonymous blocks  </a:t>
            </a:r>
          </a:p>
          <a:p>
            <a:pPr lvl="2"/>
            <a:r>
              <a:rPr lang="en-US" altLang="en-US" dirty="0"/>
              <a:t>Another named PL/SQL block</a:t>
            </a:r>
          </a:p>
          <a:p>
            <a:pPr lvl="2"/>
            <a:r>
              <a:rPr lang="en-US" altLang="en-US" dirty="0"/>
              <a:t>Command prompt using </a:t>
            </a:r>
            <a:r>
              <a:rPr lang="en-US" altLang="en-US" dirty="0">
                <a:latin typeface="Courier New" panose="02070309020205020404" pitchFamily="49" charset="0"/>
                <a:cs typeface="Courier New" panose="02070309020205020404" pitchFamily="49" charset="0"/>
              </a:rPr>
              <a:t>EXECUTE</a:t>
            </a:r>
            <a:r>
              <a:rPr lang="en-US" altLang="en-US" dirty="0"/>
              <a:t> </a:t>
            </a:r>
          </a:p>
          <a:p>
            <a:endParaRPr lang="en-US" dirty="0"/>
          </a:p>
        </p:txBody>
      </p:sp>
      <p:grpSp>
        <p:nvGrpSpPr>
          <p:cNvPr id="4" name="Group 3">
            <a:extLst>
              <a:ext uri="{FF2B5EF4-FFF2-40B4-BE49-F238E27FC236}">
                <a16:creationId xmlns:a16="http://schemas.microsoft.com/office/drawing/2014/main" id="{CE8DBD09-81EF-4BF6-8FF9-42CD1301843E}"/>
              </a:ext>
            </a:extLst>
          </p:cNvPr>
          <p:cNvGrpSpPr/>
          <p:nvPr/>
        </p:nvGrpSpPr>
        <p:grpSpPr>
          <a:xfrm>
            <a:off x="1471600" y="5420544"/>
            <a:ext cx="15344800" cy="3179340"/>
            <a:chOff x="914400" y="4558371"/>
            <a:chExt cx="15344800" cy="3179340"/>
          </a:xfrm>
        </p:grpSpPr>
        <p:sp>
          <p:nvSpPr>
            <p:cNvPr id="8" name="Content Placeholder 2"/>
            <p:cNvSpPr txBox="1">
              <a:spLocks/>
            </p:cNvSpPr>
            <p:nvPr/>
          </p:nvSpPr>
          <p:spPr bwMode="gray">
            <a:xfrm>
              <a:off x="914400" y="4790512"/>
              <a:ext cx="6933456" cy="1462722"/>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lnSpc>
                  <a:spcPct val="95000"/>
                </a:lnSpc>
              </a:pPr>
              <a:r>
                <a:rPr lang="en-US" altLang="en-US" b="1">
                  <a:solidFill>
                    <a:schemeClr val="tx2">
                      <a:lumMod val="75000"/>
                    </a:schemeClr>
                  </a:solidFill>
                  <a:latin typeface="Courier New" pitchFamily="49" charset="0"/>
                  <a:cs typeface="Oracle Sans" panose="020B0503020204020204" pitchFamily="34" charset="0"/>
                </a:rPr>
                <a:t>--invoking procedure from anonymous block</a:t>
              </a:r>
            </a:p>
            <a:p>
              <a:pPr defTabSz="342900">
                <a:lnSpc>
                  <a:spcPct val="95000"/>
                </a:lnSpc>
              </a:pPr>
              <a:r>
                <a:rPr lang="en-US" altLang="en-US" b="1">
                  <a:solidFill>
                    <a:srgbClr val="000000"/>
                  </a:solidFill>
                  <a:latin typeface="Courier New" pitchFamily="49" charset="0"/>
                  <a:cs typeface="Oracle Sans" panose="020B0503020204020204" pitchFamily="34" charset="0"/>
                </a:rPr>
                <a:t>BEGIN</a:t>
              </a:r>
            </a:p>
            <a:p>
              <a:pPr defTabSz="342900">
                <a:lnSpc>
                  <a:spcPct val="95000"/>
                </a:lnSpc>
              </a:pPr>
              <a:r>
                <a:rPr lang="en-US" altLang="en-US" b="1">
                  <a:solidFill>
                    <a:srgbClr val="000000"/>
                  </a:solidFill>
                  <a:latin typeface="Courier New" pitchFamily="49" charset="0"/>
                  <a:cs typeface="Oracle Sans" panose="020B0503020204020204" pitchFamily="34" charset="0"/>
                </a:rPr>
                <a:t>	hello;</a:t>
              </a:r>
            </a:p>
            <a:p>
              <a:pPr defTabSz="342900">
                <a:lnSpc>
                  <a:spcPct val="95000"/>
                </a:lnSpc>
              </a:pPr>
              <a:r>
                <a:rPr lang="en-US" altLang="en-US" b="1">
                  <a:solidFill>
                    <a:srgbClr val="000000"/>
                  </a:solidFill>
                  <a:latin typeface="Courier New" pitchFamily="49" charset="0"/>
                  <a:cs typeface="Oracle Sans" panose="020B0503020204020204" pitchFamily="34" charset="0"/>
                </a:rPr>
                <a:t>END;</a:t>
              </a:r>
            </a:p>
            <a:p>
              <a:pPr defTabSz="342900">
                <a:lnSpc>
                  <a:spcPct val="95000"/>
                </a:lnSpc>
              </a:pPr>
              <a:r>
                <a:rPr lang="en-US" altLang="en-US" b="1">
                  <a:solidFill>
                    <a:srgbClr val="000000"/>
                  </a:solidFill>
                  <a:latin typeface="Courier New" pitchFamily="49" charset="0"/>
                  <a:cs typeface="Oracle Sans" panose="020B0503020204020204" pitchFamily="34" charset="0"/>
                </a:rPr>
                <a:t>/</a:t>
              </a:r>
              <a:endParaRPr lang="en-US" altLang="en-US" b="1" dirty="0">
                <a:solidFill>
                  <a:srgbClr val="000000"/>
                </a:solidFill>
                <a:latin typeface="Courier New" pitchFamily="49" charset="0"/>
                <a:cs typeface="Oracle Sans" panose="020B0503020204020204" pitchFamily="34" charset="0"/>
              </a:endParaRPr>
            </a:p>
          </p:txBody>
        </p:sp>
        <p:sp>
          <p:nvSpPr>
            <p:cNvPr id="9" name="Rectangle 2"/>
            <p:cNvSpPr>
              <a:spLocks noChangeArrowheads="1"/>
            </p:cNvSpPr>
            <p:nvPr/>
          </p:nvSpPr>
          <p:spPr bwMode="blackGray">
            <a:xfrm>
              <a:off x="1143000" y="4558371"/>
              <a:ext cx="8801100" cy="1665250"/>
            </a:xfrm>
            <a:prstGeom prst="rect">
              <a:avLst/>
            </a:prstGeom>
            <a:noFill/>
            <a:ln w="2857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lnSpc>
                  <a:spcPct val="95000"/>
                </a:lnSpc>
              </a:pPr>
              <a:endParaRPr lang="en-US" altLang="en-US" b="1" dirty="0">
                <a:solidFill>
                  <a:srgbClr val="000000"/>
                </a:solidFill>
                <a:latin typeface="Courier New" pitchFamily="49" charset="0"/>
                <a:cs typeface="Oracle Sans" panose="020B0503020204020204" pitchFamily="34" charset="0"/>
              </a:endParaRPr>
            </a:p>
          </p:txBody>
        </p:sp>
        <p:sp>
          <p:nvSpPr>
            <p:cNvPr id="7" name="Content Placeholder 2"/>
            <p:cNvSpPr txBox="1">
              <a:spLocks/>
            </p:cNvSpPr>
            <p:nvPr/>
          </p:nvSpPr>
          <p:spPr bwMode="gray">
            <a:xfrm>
              <a:off x="7343800" y="5390996"/>
              <a:ext cx="8915400" cy="174623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lnSpc>
                  <a:spcPct val="95000"/>
                </a:lnSpc>
              </a:pPr>
              <a:r>
                <a:rPr lang="en-US" altLang="en-US" b="1">
                  <a:solidFill>
                    <a:schemeClr val="tx2">
                      <a:lumMod val="75000"/>
                    </a:schemeClr>
                  </a:solidFill>
                  <a:latin typeface="Courier New" pitchFamily="49" charset="0"/>
                  <a:cs typeface="Oracle Sans" panose="020B0503020204020204" pitchFamily="34" charset="0"/>
                </a:rPr>
                <a:t>--invoking procedure in another procedure</a:t>
              </a:r>
            </a:p>
            <a:p>
              <a:pPr defTabSz="342900">
                <a:lnSpc>
                  <a:spcPct val="95000"/>
                </a:lnSpc>
              </a:pPr>
              <a:r>
                <a:rPr lang="en-US" altLang="en-US" b="1">
                  <a:solidFill>
                    <a:srgbClr val="000000"/>
                  </a:solidFill>
                  <a:latin typeface="Courier New" pitchFamily="49" charset="0"/>
                  <a:cs typeface="Oracle Sans" panose="020B0503020204020204" pitchFamily="34" charset="0"/>
                </a:rPr>
                <a:t>CREATE OR REPLACE PROCEDURE greet IS</a:t>
              </a:r>
            </a:p>
            <a:p>
              <a:pPr defTabSz="342900">
                <a:lnSpc>
                  <a:spcPct val="95000"/>
                </a:lnSpc>
              </a:pPr>
              <a:r>
                <a:rPr lang="en-US" altLang="en-US" b="1">
                  <a:solidFill>
                    <a:srgbClr val="000000"/>
                  </a:solidFill>
                  <a:latin typeface="Courier New" pitchFamily="49" charset="0"/>
                  <a:cs typeface="Oracle Sans" panose="020B0503020204020204" pitchFamily="34" charset="0"/>
                </a:rPr>
                <a:t>BEGIN</a:t>
              </a:r>
            </a:p>
            <a:p>
              <a:pPr defTabSz="342900">
                <a:lnSpc>
                  <a:spcPct val="95000"/>
                </a:lnSpc>
              </a:pPr>
              <a:r>
                <a:rPr lang="en-US" altLang="en-US" b="1">
                  <a:solidFill>
                    <a:srgbClr val="000000"/>
                  </a:solidFill>
                  <a:latin typeface="Courier New" pitchFamily="49" charset="0"/>
                  <a:cs typeface="Oracle Sans" panose="020B0503020204020204" pitchFamily="34" charset="0"/>
                </a:rPr>
                <a:t>	hello;</a:t>
              </a:r>
            </a:p>
            <a:p>
              <a:pPr defTabSz="342900">
                <a:lnSpc>
                  <a:spcPct val="95000"/>
                </a:lnSpc>
              </a:pPr>
              <a:r>
                <a:rPr lang="en-US" altLang="en-US" b="1">
                  <a:solidFill>
                    <a:srgbClr val="000000"/>
                  </a:solidFill>
                  <a:latin typeface="Courier New" pitchFamily="49" charset="0"/>
                  <a:cs typeface="Oracle Sans" panose="020B0503020204020204" pitchFamily="34" charset="0"/>
                </a:rPr>
                <a:t>END greet;</a:t>
              </a:r>
            </a:p>
            <a:p>
              <a:pPr defTabSz="342900">
                <a:lnSpc>
                  <a:spcPct val="95000"/>
                </a:lnSpc>
              </a:pPr>
              <a:r>
                <a:rPr lang="en-US" altLang="en-US" b="1">
                  <a:solidFill>
                    <a:srgbClr val="000000"/>
                  </a:solidFill>
                  <a:latin typeface="Courier New" pitchFamily="49" charset="0"/>
                  <a:cs typeface="Oracle Sans" panose="020B0503020204020204" pitchFamily="34" charset="0"/>
                </a:rPr>
                <a:t>/</a:t>
              </a:r>
              <a:endParaRPr lang="en-US" altLang="en-US" b="1" dirty="0">
                <a:solidFill>
                  <a:srgbClr val="000000"/>
                </a:solidFill>
                <a:latin typeface="Courier New" pitchFamily="49" charset="0"/>
                <a:cs typeface="Oracle Sans" panose="020B0503020204020204" pitchFamily="34" charset="0"/>
              </a:endParaRPr>
            </a:p>
          </p:txBody>
        </p:sp>
        <p:sp>
          <p:nvSpPr>
            <p:cNvPr id="10" name="Content Placeholder 2"/>
            <p:cNvSpPr txBox="1">
              <a:spLocks/>
            </p:cNvSpPr>
            <p:nvPr/>
          </p:nvSpPr>
          <p:spPr bwMode="gray">
            <a:xfrm>
              <a:off x="914400" y="7099402"/>
              <a:ext cx="6933456" cy="638309"/>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b="1">
                  <a:solidFill>
                    <a:schemeClr val="tx2">
                      <a:lumMod val="75000"/>
                    </a:schemeClr>
                  </a:solidFill>
                  <a:latin typeface="Courier New" pitchFamily="49" charset="0"/>
                  <a:cs typeface="Courier New" pitchFamily="49" charset="0"/>
                </a:rPr>
                <a:t>--invoking procedure with EXECUTE</a:t>
              </a:r>
            </a:p>
            <a:p>
              <a:r>
                <a:rPr lang="en-US" b="1">
                  <a:solidFill>
                    <a:schemeClr val="bg2">
                      <a:lumMod val="10000"/>
                    </a:schemeClr>
                  </a:solidFill>
                  <a:latin typeface="Courier New" pitchFamily="49" charset="0"/>
                  <a:cs typeface="Courier New" pitchFamily="49" charset="0"/>
                </a:rPr>
                <a:t>EXECUTE greet;</a:t>
              </a:r>
              <a:endParaRPr lang="en-US" b="1" dirty="0">
                <a:solidFill>
                  <a:schemeClr val="bg2">
                    <a:lumMod val="10000"/>
                  </a:schemeClr>
                </a:solidFill>
                <a:latin typeface="Courier New" pitchFamily="49" charset="0"/>
                <a:cs typeface="Courier New" pitchFamily="49" charset="0"/>
              </a:endParaRPr>
            </a:p>
          </p:txBody>
        </p:sp>
      </p:grpSp>
    </p:spTree>
    <p:custDataLst>
      <p:tags r:id="rId1"/>
    </p:custDataLst>
    <p:extLst>
      <p:ext uri="{BB962C8B-B14F-4D97-AF65-F5344CB8AC3E}">
        <p14:creationId xmlns:p14="http://schemas.microsoft.com/office/powerpoint/2010/main" val="2085339488"/>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Calling Procedures Using SQL Developer</a:t>
            </a:r>
          </a:p>
        </p:txBody>
      </p:sp>
      <p:grpSp>
        <p:nvGrpSpPr>
          <p:cNvPr id="4" name="Group 3"/>
          <p:cNvGrpSpPr/>
          <p:nvPr/>
        </p:nvGrpSpPr>
        <p:grpSpPr>
          <a:xfrm>
            <a:off x="2115398" y="2263180"/>
            <a:ext cx="14057207" cy="7272808"/>
            <a:chOff x="616398" y="1295400"/>
            <a:chExt cx="9371471" cy="4848538"/>
          </a:xfrm>
        </p:grpSpPr>
        <p:grpSp>
          <p:nvGrpSpPr>
            <p:cNvPr id="3" name="Group 2"/>
            <p:cNvGrpSpPr/>
            <p:nvPr/>
          </p:nvGrpSpPr>
          <p:grpSpPr>
            <a:xfrm>
              <a:off x="616398" y="1295400"/>
              <a:ext cx="3225986" cy="4848538"/>
              <a:chOff x="616398" y="1295400"/>
              <a:chExt cx="3225986" cy="4848538"/>
            </a:xfrm>
          </p:grpSpPr>
          <p:sp>
            <p:nvSpPr>
              <p:cNvPr id="11" name="Oval 33"/>
              <p:cNvSpPr>
                <a:spLocks noChangeAspect="1" noChangeArrowheads="1"/>
              </p:cNvSpPr>
              <p:nvPr/>
            </p:nvSpPr>
            <p:spPr bwMode="auto">
              <a:xfrm>
                <a:off x="616398" y="1405783"/>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1</a:t>
                </a:r>
              </a:p>
            </p:txBody>
          </p:sp>
          <p:pic>
            <p:nvPicPr>
              <p:cNvPr id="22" name="Picture 21" descr="les02_18.png"/>
              <p:cNvPicPr>
                <a:picLocks noChangeAspect="1"/>
              </p:cNvPicPr>
              <p:nvPr/>
            </p:nvPicPr>
            <p:blipFill>
              <a:blip r:embed="rId4" cstate="print"/>
              <a:stretch>
                <a:fillRect/>
              </a:stretch>
            </p:blipFill>
            <p:spPr>
              <a:xfrm>
                <a:off x="1293812" y="1295400"/>
                <a:ext cx="2548572" cy="1874286"/>
              </a:xfrm>
              <a:prstGeom prst="rect">
                <a:avLst/>
              </a:prstGeom>
              <a:ln>
                <a:solidFill>
                  <a:schemeClr val="tx1"/>
                </a:solidFill>
              </a:ln>
            </p:spPr>
          </p:pic>
          <p:pic>
            <p:nvPicPr>
              <p:cNvPr id="23" name="Picture 22" descr="les02_19.png"/>
              <p:cNvPicPr>
                <a:picLocks noChangeAspect="1"/>
              </p:cNvPicPr>
              <p:nvPr/>
            </p:nvPicPr>
            <p:blipFill>
              <a:blip r:embed="rId5" cstate="print"/>
              <a:stretch>
                <a:fillRect/>
              </a:stretch>
            </p:blipFill>
            <p:spPr>
              <a:xfrm>
                <a:off x="1293813" y="3380509"/>
                <a:ext cx="2178857" cy="2763429"/>
              </a:xfrm>
              <a:prstGeom prst="rect">
                <a:avLst/>
              </a:prstGeom>
              <a:ln>
                <a:solidFill>
                  <a:schemeClr val="tx1"/>
                </a:solidFill>
              </a:ln>
            </p:spPr>
          </p:pic>
          <p:sp>
            <p:nvSpPr>
              <p:cNvPr id="12" name="Oval 33"/>
              <p:cNvSpPr>
                <a:spLocks noChangeAspect="1" noChangeArrowheads="1"/>
              </p:cNvSpPr>
              <p:nvPr/>
            </p:nvSpPr>
            <p:spPr bwMode="auto">
              <a:xfrm>
                <a:off x="616398" y="3521657"/>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2</a:t>
                </a:r>
              </a:p>
            </p:txBody>
          </p:sp>
        </p:grpSp>
        <p:grpSp>
          <p:nvGrpSpPr>
            <p:cNvPr id="2" name="Group 1"/>
            <p:cNvGrpSpPr/>
            <p:nvPr/>
          </p:nvGrpSpPr>
          <p:grpSpPr>
            <a:xfrm>
              <a:off x="5597389" y="1295400"/>
              <a:ext cx="4390480" cy="4106848"/>
              <a:chOff x="5597389" y="1676400"/>
              <a:chExt cx="4390480" cy="4106848"/>
            </a:xfrm>
          </p:grpSpPr>
          <p:pic>
            <p:nvPicPr>
              <p:cNvPr id="24" name="Picture 23" descr="les02_20.png"/>
              <p:cNvPicPr>
                <a:picLocks noChangeAspect="1"/>
              </p:cNvPicPr>
              <p:nvPr/>
            </p:nvPicPr>
            <p:blipFill>
              <a:blip r:embed="rId6" cstate="print"/>
              <a:stretch>
                <a:fillRect/>
              </a:stretch>
            </p:blipFill>
            <p:spPr>
              <a:xfrm>
                <a:off x="6323013" y="1676400"/>
                <a:ext cx="3610857" cy="2691238"/>
              </a:xfrm>
              <a:prstGeom prst="rect">
                <a:avLst/>
              </a:prstGeom>
              <a:ln>
                <a:solidFill>
                  <a:schemeClr val="tx1"/>
                </a:solidFill>
              </a:ln>
            </p:spPr>
          </p:pic>
          <p:pic>
            <p:nvPicPr>
              <p:cNvPr id="25" name="Picture 24" descr="les02_21.png"/>
              <p:cNvPicPr>
                <a:picLocks noChangeAspect="1"/>
              </p:cNvPicPr>
              <p:nvPr/>
            </p:nvPicPr>
            <p:blipFill>
              <a:blip r:embed="rId7" cstate="print"/>
              <a:stretch>
                <a:fillRect/>
              </a:stretch>
            </p:blipFill>
            <p:spPr>
              <a:xfrm>
                <a:off x="6323012" y="4648200"/>
                <a:ext cx="3664857" cy="1135048"/>
              </a:xfrm>
              <a:prstGeom prst="rect">
                <a:avLst/>
              </a:prstGeom>
              <a:ln>
                <a:solidFill>
                  <a:schemeClr val="tx1"/>
                </a:solidFill>
              </a:ln>
            </p:spPr>
          </p:pic>
          <p:sp>
            <p:nvSpPr>
              <p:cNvPr id="13" name="Oval 33"/>
              <p:cNvSpPr>
                <a:spLocks noChangeAspect="1" noChangeArrowheads="1"/>
              </p:cNvSpPr>
              <p:nvPr/>
            </p:nvSpPr>
            <p:spPr bwMode="auto">
              <a:xfrm>
                <a:off x="5597389" y="1786783"/>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3</a:t>
                </a:r>
              </a:p>
            </p:txBody>
          </p:sp>
          <p:sp>
            <p:nvSpPr>
              <p:cNvPr id="14" name="Oval 33"/>
              <p:cNvSpPr>
                <a:spLocks noChangeAspect="1" noChangeArrowheads="1"/>
              </p:cNvSpPr>
              <p:nvPr/>
            </p:nvSpPr>
            <p:spPr bwMode="auto">
              <a:xfrm>
                <a:off x="5597389" y="4713276"/>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4</a:t>
                </a:r>
              </a:p>
            </p:txBody>
          </p:sp>
        </p:grpSp>
      </p:grpSp>
    </p:spTree>
    <p:custDataLst>
      <p:tags r:id="rId1"/>
    </p:custDataLst>
    <p:extLst>
      <p:ext uri="{BB962C8B-B14F-4D97-AF65-F5344CB8AC3E}">
        <p14:creationId xmlns:p14="http://schemas.microsoft.com/office/powerpoint/2010/main" val="1509982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Procedures</a:t>
            </a:r>
          </a:p>
        </p:txBody>
      </p:sp>
      <p:grpSp>
        <p:nvGrpSpPr>
          <p:cNvPr id="8" name="Group 7">
            <a:extLst>
              <a:ext uri="{FF2B5EF4-FFF2-40B4-BE49-F238E27FC236}">
                <a16:creationId xmlns:a16="http://schemas.microsoft.com/office/drawing/2014/main" id="{4B84E67D-6D5A-443C-99E3-B5F9D49B9432}"/>
              </a:ext>
            </a:extLst>
          </p:cNvPr>
          <p:cNvGrpSpPr/>
          <p:nvPr/>
        </p:nvGrpSpPr>
        <p:grpSpPr>
          <a:xfrm>
            <a:off x="1196340" y="2337173"/>
            <a:ext cx="16238220" cy="7167214"/>
            <a:chOff x="1028700" y="2057401"/>
            <a:chExt cx="16573500" cy="7315199"/>
          </a:xfrm>
        </p:grpSpPr>
        <p:sp>
          <p:nvSpPr>
            <p:cNvPr id="23" name="Freeform 22"/>
            <p:cNvSpPr/>
            <p:nvPr/>
          </p:nvSpPr>
          <p:spPr bwMode="auto">
            <a:xfrm rot="10800000" flipH="1">
              <a:off x="9829801" y="7526215"/>
              <a:ext cx="1399745" cy="1160585"/>
            </a:xfrm>
            <a:custGeom>
              <a:avLst/>
              <a:gdLst>
                <a:gd name="connsiteX0" fmla="*/ 0 w 1320800"/>
                <a:gd name="connsiteY0" fmla="*/ 0 h 1128888"/>
                <a:gd name="connsiteX1" fmla="*/ 1320800 w 1320800"/>
                <a:gd name="connsiteY1" fmla="*/ 0 h 1128888"/>
                <a:gd name="connsiteX2" fmla="*/ 1320800 w 1320800"/>
                <a:gd name="connsiteY2" fmla="*/ 1128888 h 1128888"/>
              </a:gdLst>
              <a:ahLst/>
              <a:cxnLst>
                <a:cxn ang="0">
                  <a:pos x="connsiteX0" y="connsiteY0"/>
                </a:cxn>
                <a:cxn ang="0">
                  <a:pos x="connsiteX1" y="connsiteY1"/>
                </a:cxn>
                <a:cxn ang="0">
                  <a:pos x="connsiteX2" y="connsiteY2"/>
                </a:cxn>
              </a:cxnLst>
              <a:rect l="l" t="t" r="r" b="b"/>
              <a:pathLst>
                <a:path w="1320800" h="1128888">
                  <a:moveTo>
                    <a:pt x="0" y="0"/>
                  </a:moveTo>
                  <a:lnTo>
                    <a:pt x="1320800" y="0"/>
                  </a:lnTo>
                  <a:lnTo>
                    <a:pt x="1320800" y="1128888"/>
                  </a:lnTo>
                </a:path>
              </a:pathLst>
            </a:custGeom>
            <a:noFill/>
            <a:ln w="85725" cap="rnd" cmpd="sng" algn="ctr">
              <a:gradFill>
                <a:gsLst>
                  <a:gs pos="0">
                    <a:srgbClr val="B7E2FF"/>
                  </a:gs>
                  <a:gs pos="100000">
                    <a:srgbClr val="EFABFF"/>
                  </a:gs>
                </a:gsLst>
                <a:lin ang="5400000" scaled="1"/>
              </a:gradFill>
              <a:prstDash val="sysDot"/>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 name="Rounded Rectangle 3"/>
            <p:cNvSpPr/>
            <p:nvPr/>
          </p:nvSpPr>
          <p:spPr bwMode="auto">
            <a:xfrm>
              <a:off x="10058400" y="2057402"/>
              <a:ext cx="7543800" cy="1465461"/>
            </a:xfrm>
            <a:prstGeom prst="roundRect">
              <a:avLst/>
            </a:prstGeom>
            <a:gradFill flip="none" rotWithShape="1">
              <a:gsLst>
                <a:gs pos="0">
                  <a:schemeClr val="accent3">
                    <a:tint val="44500"/>
                    <a:satMod val="160000"/>
                  </a:schemeClr>
                </a:gs>
                <a:gs pos="100000">
                  <a:schemeClr val="accent3">
                    <a:tint val="23500"/>
                    <a:satMod val="160000"/>
                  </a:schemeClr>
                </a:gs>
              </a:gsLst>
              <a:lin ang="16200000" scaled="1"/>
              <a:tileRect/>
            </a:gradFill>
            <a:ln w="28575" cap="flat" cmpd="sng" algn="ctr">
              <a:solidFill>
                <a:schemeClr val="accent3">
                  <a:lumMod val="40000"/>
                  <a:lumOff val="60000"/>
                </a:schemeClr>
              </a:solidFill>
              <a:prstDash val="solid"/>
              <a:round/>
              <a:headEnd type="none" w="sm" len="sm"/>
              <a:tailEnd type="none" w="sm" len="sm"/>
            </a:ln>
            <a:effectLst/>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solidFill>
                    <a:schemeClr val="tx1"/>
                  </a:solidFill>
                  <a:latin typeface="Oracle Sans" panose="020B0503020204020204" pitchFamily="34" charset="0"/>
                  <a:cs typeface="Oracle Sans" panose="020B0503020204020204" pitchFamily="34" charset="0"/>
                </a:rPr>
                <a:t>Alice created the procedure </a:t>
              </a:r>
              <a:r>
                <a:rPr lang="en-US" dirty="0" err="1">
                  <a:latin typeface="Courier New" pitchFamily="49" charset="0"/>
                  <a:cs typeface="Courier New" pitchFamily="49" charset="0"/>
                </a:rPr>
                <a:t>raise_sal</a:t>
              </a:r>
              <a:r>
                <a:rPr lang="en-US" dirty="0">
                  <a:solidFill>
                    <a:schemeClr val="tx1"/>
                  </a:solidFill>
                  <a:latin typeface="Oracle Sans" panose="020B0503020204020204" pitchFamily="34" charset="0"/>
                  <a:cs typeface="Oracle Sans" panose="020B0503020204020204" pitchFamily="34" charset="0"/>
                </a:rPr>
                <a:t>, but she had questions for the HR manager before creating the </a:t>
              </a:r>
              <a:r>
                <a:rPr lang="en-US" dirty="0">
                  <a:latin typeface="Courier New" pitchFamily="49" charset="0"/>
                  <a:cs typeface="Courier New" pitchFamily="49" charset="0"/>
                </a:rPr>
                <a:t>promotion</a:t>
              </a:r>
              <a:r>
                <a:rPr lang="en-US" dirty="0">
                  <a:solidFill>
                    <a:schemeClr val="tx1"/>
                  </a:solidFill>
                  <a:latin typeface="Oracle Sans" panose="020B0503020204020204" pitchFamily="34" charset="0"/>
                  <a:cs typeface="Oracle Sans" panose="020B0503020204020204" pitchFamily="34" charset="0"/>
                </a:rPr>
                <a:t> procedure</a:t>
              </a:r>
            </a:p>
          </p:txBody>
        </p:sp>
        <p:sp>
          <p:nvSpPr>
            <p:cNvPr id="9" name="Content Placeholder 2"/>
            <p:cNvSpPr txBox="1">
              <a:spLocks/>
            </p:cNvSpPr>
            <p:nvPr/>
          </p:nvSpPr>
          <p:spPr bwMode="gray">
            <a:xfrm>
              <a:off x="1028700" y="2057401"/>
              <a:ext cx="8801100" cy="3231299"/>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p:txBody>
        </p:sp>
        <p:sp>
          <p:nvSpPr>
            <p:cNvPr id="11" name="TextBox 10"/>
            <p:cNvSpPr txBox="1"/>
            <p:nvPr/>
          </p:nvSpPr>
          <p:spPr>
            <a:xfrm>
              <a:off x="1143000" y="2171700"/>
              <a:ext cx="9144000" cy="2308324"/>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b="1" dirty="0">
                  <a:solidFill>
                    <a:schemeClr val="bg2">
                      <a:lumMod val="10000"/>
                    </a:schemeClr>
                  </a:solidFill>
                  <a:latin typeface="Courier New" pitchFamily="49" charset="0"/>
                  <a:cs typeface="Courier New" pitchFamily="49" charset="0"/>
                </a:rPr>
                <a:t>CREATE OR REPLACE PROCEDURE </a:t>
              </a:r>
              <a:r>
                <a:rPr lang="en-US" b="1" dirty="0" err="1">
                  <a:solidFill>
                    <a:schemeClr val="bg2">
                      <a:lumMod val="10000"/>
                    </a:schemeClr>
                  </a:solidFill>
                  <a:latin typeface="Courier New" pitchFamily="49" charset="0"/>
                  <a:cs typeface="Courier New" pitchFamily="49" charset="0"/>
                </a:rPr>
                <a:t>raise_sal</a:t>
              </a:r>
              <a:r>
                <a:rPr lang="en-US" b="1" dirty="0">
                  <a:solidFill>
                    <a:schemeClr val="bg2">
                      <a:lumMod val="10000"/>
                    </a:schemeClr>
                  </a:solidFill>
                  <a:latin typeface="Courier New" pitchFamily="49" charset="0"/>
                  <a:cs typeface="Courier New" pitchFamily="49" charset="0"/>
                </a:rPr>
                <a:t> AS</a:t>
              </a:r>
            </a:p>
            <a:p>
              <a:r>
                <a:rPr lang="en-US" b="1" dirty="0" err="1">
                  <a:solidFill>
                    <a:schemeClr val="bg2">
                      <a:lumMod val="10000"/>
                    </a:schemeClr>
                  </a:solidFill>
                  <a:latin typeface="Courier New" pitchFamily="49" charset="0"/>
                  <a:cs typeface="Courier New" pitchFamily="49" charset="0"/>
                </a:rPr>
                <a:t>v_raise_percent</a:t>
              </a:r>
              <a:r>
                <a:rPr lang="en-US" b="1" dirty="0">
                  <a:solidFill>
                    <a:schemeClr val="bg2">
                      <a:lumMod val="10000"/>
                    </a:schemeClr>
                  </a:solidFill>
                  <a:latin typeface="Courier New" pitchFamily="49" charset="0"/>
                  <a:cs typeface="Courier New" pitchFamily="49" charset="0"/>
                </a:rPr>
                <a:t> NUMBER := 10;</a:t>
              </a:r>
            </a:p>
            <a:p>
              <a:r>
                <a:rPr lang="en-US" b="1" dirty="0">
                  <a:solidFill>
                    <a:schemeClr val="bg2">
                      <a:lumMod val="10000"/>
                    </a:schemeClr>
                  </a:solidFill>
                  <a:latin typeface="Courier New" pitchFamily="49" charset="0"/>
                  <a:cs typeface="Courier New" pitchFamily="49" charset="0"/>
                </a:rPr>
                <a:t>BEGIN</a:t>
              </a:r>
            </a:p>
            <a:p>
              <a:r>
                <a:rPr lang="en-US" b="1" dirty="0">
                  <a:solidFill>
                    <a:schemeClr val="bg2">
                      <a:lumMod val="10000"/>
                    </a:schemeClr>
                  </a:solidFill>
                  <a:latin typeface="Courier New" pitchFamily="49" charset="0"/>
                  <a:cs typeface="Courier New" pitchFamily="49" charset="0"/>
                </a:rPr>
                <a:t>UPDATE employees </a:t>
              </a:r>
            </a:p>
            <a:p>
              <a:r>
                <a:rPr lang="en-US" b="1" dirty="0">
                  <a:solidFill>
                    <a:schemeClr val="bg2">
                      <a:lumMod val="10000"/>
                    </a:schemeClr>
                  </a:solidFill>
                  <a:latin typeface="Courier New" pitchFamily="49" charset="0"/>
                  <a:cs typeface="Courier New" pitchFamily="49" charset="0"/>
                </a:rPr>
                <a:t>SET </a:t>
              </a:r>
            </a:p>
            <a:p>
              <a:r>
                <a:rPr lang="en-US" b="1" dirty="0">
                  <a:solidFill>
                    <a:schemeClr val="bg2">
                      <a:lumMod val="10000"/>
                    </a:schemeClr>
                  </a:solidFill>
                  <a:latin typeface="Courier New" pitchFamily="49" charset="0"/>
                  <a:cs typeface="Courier New" pitchFamily="49" charset="0"/>
                </a:rPr>
                <a:t>salary = salary *(1+1/</a:t>
              </a:r>
              <a:r>
                <a:rPr lang="en-US" b="1" dirty="0" err="1">
                  <a:solidFill>
                    <a:schemeClr val="bg2">
                      <a:lumMod val="10000"/>
                    </a:schemeClr>
                  </a:solidFill>
                  <a:latin typeface="Courier New" pitchFamily="49" charset="0"/>
                  <a:cs typeface="Courier New" pitchFamily="49" charset="0"/>
                </a:rPr>
                <a:t>v_raise_percent</a:t>
              </a:r>
              <a:r>
                <a:rPr lang="en-US" b="1" dirty="0">
                  <a:solidFill>
                    <a:schemeClr val="bg2">
                      <a:lumMod val="10000"/>
                    </a:schemeClr>
                  </a:solidFill>
                  <a:latin typeface="Courier New" pitchFamily="49" charset="0"/>
                  <a:cs typeface="Courier New" pitchFamily="49" charset="0"/>
                </a:rPr>
                <a:t>);</a:t>
              </a:r>
            </a:p>
            <a:p>
              <a:r>
                <a:rPr lang="en-US" b="1" dirty="0">
                  <a:solidFill>
                    <a:schemeClr val="bg2">
                      <a:lumMod val="10000"/>
                    </a:schemeClr>
                  </a:solidFill>
                  <a:latin typeface="Courier New" pitchFamily="49" charset="0"/>
                  <a:cs typeface="Courier New" pitchFamily="49" charset="0"/>
                </a:rPr>
                <a:t>END </a:t>
              </a:r>
              <a:r>
                <a:rPr lang="en-US" b="1" dirty="0" err="1">
                  <a:solidFill>
                    <a:schemeClr val="bg2">
                      <a:lumMod val="10000"/>
                    </a:schemeClr>
                  </a:solidFill>
                  <a:latin typeface="Courier New" pitchFamily="49" charset="0"/>
                  <a:cs typeface="Courier New" pitchFamily="49" charset="0"/>
                </a:rPr>
                <a:t>salary_hike</a:t>
              </a:r>
              <a:r>
                <a:rPr lang="en-US" b="1" dirty="0">
                  <a:solidFill>
                    <a:schemeClr val="bg2">
                      <a:lumMod val="10000"/>
                    </a:schemeClr>
                  </a:solidFill>
                  <a:latin typeface="Courier New" pitchFamily="49" charset="0"/>
                  <a:cs typeface="Courier New" pitchFamily="49" charset="0"/>
                </a:rPr>
                <a:t>;</a:t>
              </a:r>
            </a:p>
            <a:p>
              <a:endParaRPr lang="en-US" b="1" dirty="0">
                <a:solidFill>
                  <a:schemeClr val="bg2">
                    <a:lumMod val="10000"/>
                  </a:schemeClr>
                </a:solidFill>
                <a:latin typeface="Courier New" pitchFamily="49" charset="0"/>
                <a:cs typeface="Courier New" pitchFamily="49" charset="0"/>
              </a:endParaRPr>
            </a:p>
          </p:txBody>
        </p:sp>
        <p:grpSp>
          <p:nvGrpSpPr>
            <p:cNvPr id="3" name="Group 9"/>
            <p:cNvGrpSpPr/>
            <p:nvPr/>
          </p:nvGrpSpPr>
          <p:grpSpPr>
            <a:xfrm>
              <a:off x="6400800" y="4110230"/>
              <a:ext cx="10972800" cy="3393551"/>
              <a:chOff x="4430410" y="2390840"/>
              <a:chExt cx="7315200" cy="2262367"/>
            </a:xfrm>
          </p:grpSpPr>
          <p:grpSp>
            <p:nvGrpSpPr>
              <p:cNvPr id="5" name="Group 14"/>
              <p:cNvGrpSpPr/>
              <p:nvPr/>
            </p:nvGrpSpPr>
            <p:grpSpPr>
              <a:xfrm flipH="1">
                <a:off x="4430410" y="2390840"/>
                <a:ext cx="7315200" cy="2262367"/>
                <a:chOff x="4305810" y="1705562"/>
                <a:chExt cx="7315200" cy="2262367"/>
              </a:xfrm>
            </p:grpSpPr>
            <p:sp>
              <p:nvSpPr>
                <p:cNvPr id="17" name="Freeform 16"/>
                <p:cNvSpPr/>
                <p:nvPr/>
              </p:nvSpPr>
              <p:spPr>
                <a:xfrm>
                  <a:off x="5466386" y="2805662"/>
                  <a:ext cx="6154624" cy="1162267"/>
                </a:xfrm>
                <a:custGeom>
                  <a:avLst/>
                  <a:gdLst>
                    <a:gd name="connsiteX0" fmla="*/ 0 w 4185825"/>
                    <a:gd name="connsiteY0" fmla="*/ 187131 h 1122762"/>
                    <a:gd name="connsiteX1" fmla="*/ 187131 w 4185825"/>
                    <a:gd name="connsiteY1" fmla="*/ 0 h 1122762"/>
                    <a:gd name="connsiteX2" fmla="*/ 3998694 w 4185825"/>
                    <a:gd name="connsiteY2" fmla="*/ 0 h 1122762"/>
                    <a:gd name="connsiteX3" fmla="*/ 4185825 w 4185825"/>
                    <a:gd name="connsiteY3" fmla="*/ 187131 h 1122762"/>
                    <a:gd name="connsiteX4" fmla="*/ 4185825 w 4185825"/>
                    <a:gd name="connsiteY4" fmla="*/ 935631 h 1122762"/>
                    <a:gd name="connsiteX5" fmla="*/ 3998694 w 4185825"/>
                    <a:gd name="connsiteY5" fmla="*/ 1122762 h 1122762"/>
                    <a:gd name="connsiteX6" fmla="*/ 187131 w 4185825"/>
                    <a:gd name="connsiteY6" fmla="*/ 1122762 h 1122762"/>
                    <a:gd name="connsiteX7" fmla="*/ 0 w 4185825"/>
                    <a:gd name="connsiteY7" fmla="*/ 935631 h 1122762"/>
                    <a:gd name="connsiteX8" fmla="*/ 0 w 4185825"/>
                    <a:gd name="connsiteY8" fmla="*/ 187131 h 112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5825" h="1122762">
                      <a:moveTo>
                        <a:pt x="0" y="187131"/>
                      </a:moveTo>
                      <a:cubicBezTo>
                        <a:pt x="0" y="83781"/>
                        <a:pt x="83781" y="0"/>
                        <a:pt x="187131" y="0"/>
                      </a:cubicBezTo>
                      <a:lnTo>
                        <a:pt x="3998694" y="0"/>
                      </a:lnTo>
                      <a:cubicBezTo>
                        <a:pt x="4102044" y="0"/>
                        <a:pt x="4185825" y="83781"/>
                        <a:pt x="4185825" y="187131"/>
                      </a:cubicBezTo>
                      <a:lnTo>
                        <a:pt x="4185825" y="935631"/>
                      </a:lnTo>
                      <a:cubicBezTo>
                        <a:pt x="4185825" y="1038981"/>
                        <a:pt x="4102044" y="1122762"/>
                        <a:pt x="3998694" y="1122762"/>
                      </a:cubicBezTo>
                      <a:lnTo>
                        <a:pt x="187131" y="1122762"/>
                      </a:lnTo>
                      <a:cubicBezTo>
                        <a:pt x="83781" y="1122762"/>
                        <a:pt x="0" y="1038981"/>
                        <a:pt x="0" y="935631"/>
                      </a:cubicBezTo>
                      <a:lnTo>
                        <a:pt x="0" y="187131"/>
                      </a:lnTo>
                      <a:close/>
                    </a:path>
                  </a:pathLst>
                </a:custGeom>
                <a:gradFill flip="none" rotWithShape="1">
                  <a:gsLst>
                    <a:gs pos="0">
                      <a:srgbClr val="E36DFF">
                        <a:tint val="44500"/>
                        <a:satMod val="160000"/>
                      </a:srgbClr>
                    </a:gs>
                    <a:gs pos="99115">
                      <a:srgbClr val="FDEFFF"/>
                    </a:gs>
                    <a:gs pos="50000">
                      <a:srgbClr val="E36DFF">
                        <a:tint val="23500"/>
                        <a:satMod val="160000"/>
                      </a:srgbClr>
                    </a:gs>
                  </a:gsLst>
                  <a:lin ang="5400000" scaled="1"/>
                  <a:tileRect/>
                </a:gradFill>
                <a:ln w="38100">
                  <a:solidFill>
                    <a:schemeClr val="bg1"/>
                  </a:solidFill>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123444" tIns="68580" rIns="137160" bIns="6858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173832" defTabSz="342900">
                    <a:spcBef>
                      <a:spcPct val="20000"/>
                    </a:spcBef>
                    <a:buClr>
                      <a:srgbClr val="FF0000"/>
                    </a:buClr>
                  </a:pPr>
                  <a:r>
                    <a:rPr lang="en-US" dirty="0">
                      <a:solidFill>
                        <a:schemeClr val="tx1"/>
                      </a:solidFill>
                      <a:latin typeface="Oracle Sans" panose="020B0503020204020204" pitchFamily="34" charset="0"/>
                      <a:cs typeface="Oracle Sans" panose="020B0503020204020204" pitchFamily="34" charset="0"/>
                    </a:rPr>
                    <a:t>I have created this procedure where you can increment the salary of all the employees by 10%.  You can change the percentage to some other value too</a:t>
                  </a:r>
                </a:p>
              </p:txBody>
            </p:sp>
            <p:sp>
              <p:nvSpPr>
                <p:cNvPr id="18" name="Oval 17"/>
                <p:cNvSpPr/>
                <p:nvPr/>
              </p:nvSpPr>
              <p:spPr>
                <a:xfrm>
                  <a:off x="4305810" y="1705562"/>
                  <a:ext cx="1940757" cy="1940628"/>
                </a:xfrm>
                <a:prstGeom prst="ellipse">
                  <a:avLst/>
                </a:prstGeom>
                <a:gradFill flip="none" rotWithShape="1">
                  <a:gsLst>
                    <a:gs pos="0">
                      <a:srgbClr val="E36DFF">
                        <a:tint val="44500"/>
                        <a:satMod val="160000"/>
                      </a:srgbClr>
                    </a:gs>
                    <a:gs pos="99115">
                      <a:srgbClr val="FDEFFF"/>
                    </a:gs>
                    <a:gs pos="50000">
                      <a:srgbClr val="E36DFF">
                        <a:tint val="23500"/>
                        <a:satMod val="160000"/>
                      </a:srgbClr>
                    </a:gs>
                  </a:gsLst>
                  <a:lin ang="16200000" scaled="1"/>
                  <a:tileRect/>
                </a:gradFill>
                <a:ln w="38100">
                  <a:solidFill>
                    <a:schemeClr val="bg1"/>
                  </a:solidFill>
                  <a:headEnd type="none" w="sm" len="sm"/>
                  <a:tailEnd type="none" w="sm" len="sm"/>
                </a:ln>
              </p:spPr>
              <p:style>
                <a:lnRef idx="1">
                  <a:schemeClr val="accent1"/>
                </a:lnRef>
                <a:fillRef idx="2">
                  <a:schemeClr val="accent1"/>
                </a:fillRef>
                <a:effectRef idx="1">
                  <a:schemeClr val="accent1"/>
                </a:effectRef>
                <a:fontRef idx="minor">
                  <a:schemeClr val="dk1"/>
                </a:fontRef>
              </p:style>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8813" y="2431090"/>
                <a:ext cx="1892808" cy="1892808"/>
              </a:xfrm>
              <a:prstGeom prst="rect">
                <a:avLst/>
              </a:prstGeom>
              <a:effectLst>
                <a:softEdge rad="127000"/>
              </a:effectLst>
            </p:spPr>
          </p:pic>
        </p:grpSp>
        <p:grpSp>
          <p:nvGrpSpPr>
            <p:cNvPr id="6" name="Group 18"/>
            <p:cNvGrpSpPr/>
            <p:nvPr/>
          </p:nvGrpSpPr>
          <p:grpSpPr>
            <a:xfrm>
              <a:off x="1664778" y="5873601"/>
              <a:ext cx="8165022" cy="3498999"/>
              <a:chOff x="435748" y="565981"/>
              <a:chExt cx="5443348" cy="2332666"/>
            </a:xfrm>
          </p:grpSpPr>
          <p:sp>
            <p:nvSpPr>
              <p:cNvPr id="20" name="Freeform 19"/>
              <p:cNvSpPr/>
              <p:nvPr/>
            </p:nvSpPr>
            <p:spPr>
              <a:xfrm>
                <a:off x="1693271" y="1924267"/>
                <a:ext cx="4185825" cy="937224"/>
              </a:xfrm>
              <a:custGeom>
                <a:avLst/>
                <a:gdLst>
                  <a:gd name="connsiteX0" fmla="*/ 0 w 4185825"/>
                  <a:gd name="connsiteY0" fmla="*/ 187131 h 1122762"/>
                  <a:gd name="connsiteX1" fmla="*/ 187131 w 4185825"/>
                  <a:gd name="connsiteY1" fmla="*/ 0 h 1122762"/>
                  <a:gd name="connsiteX2" fmla="*/ 3998694 w 4185825"/>
                  <a:gd name="connsiteY2" fmla="*/ 0 h 1122762"/>
                  <a:gd name="connsiteX3" fmla="*/ 4185825 w 4185825"/>
                  <a:gd name="connsiteY3" fmla="*/ 187131 h 1122762"/>
                  <a:gd name="connsiteX4" fmla="*/ 4185825 w 4185825"/>
                  <a:gd name="connsiteY4" fmla="*/ 935631 h 1122762"/>
                  <a:gd name="connsiteX5" fmla="*/ 3998694 w 4185825"/>
                  <a:gd name="connsiteY5" fmla="*/ 1122762 h 1122762"/>
                  <a:gd name="connsiteX6" fmla="*/ 187131 w 4185825"/>
                  <a:gd name="connsiteY6" fmla="*/ 1122762 h 1122762"/>
                  <a:gd name="connsiteX7" fmla="*/ 0 w 4185825"/>
                  <a:gd name="connsiteY7" fmla="*/ 935631 h 1122762"/>
                  <a:gd name="connsiteX8" fmla="*/ 0 w 4185825"/>
                  <a:gd name="connsiteY8" fmla="*/ 187131 h 112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5825" h="1122762">
                    <a:moveTo>
                      <a:pt x="0" y="187131"/>
                    </a:moveTo>
                    <a:cubicBezTo>
                      <a:pt x="0" y="83781"/>
                      <a:pt x="83781" y="0"/>
                      <a:pt x="187131" y="0"/>
                    </a:cubicBezTo>
                    <a:lnTo>
                      <a:pt x="3998694" y="0"/>
                    </a:lnTo>
                    <a:cubicBezTo>
                      <a:pt x="4102044" y="0"/>
                      <a:pt x="4185825" y="83781"/>
                      <a:pt x="4185825" y="187131"/>
                    </a:cubicBezTo>
                    <a:lnTo>
                      <a:pt x="4185825" y="935631"/>
                    </a:lnTo>
                    <a:cubicBezTo>
                      <a:pt x="4185825" y="1038981"/>
                      <a:pt x="4102044" y="1122762"/>
                      <a:pt x="3998694" y="1122762"/>
                    </a:cubicBezTo>
                    <a:lnTo>
                      <a:pt x="187131" y="1122762"/>
                    </a:lnTo>
                    <a:cubicBezTo>
                      <a:pt x="83781" y="1122762"/>
                      <a:pt x="0" y="1038981"/>
                      <a:pt x="0" y="935631"/>
                    </a:cubicBezTo>
                    <a:lnTo>
                      <a:pt x="0" y="187131"/>
                    </a:lnTo>
                    <a:close/>
                  </a:path>
                </a:pathLst>
              </a:custGeom>
              <a:gradFill flip="none" rotWithShape="1">
                <a:gsLst>
                  <a:gs pos="0">
                    <a:srgbClr val="B7E2FF"/>
                  </a:gs>
                  <a:gs pos="98230">
                    <a:srgbClr val="F3FAFF"/>
                  </a:gs>
                  <a:gs pos="50000">
                    <a:srgbClr val="DDF0FF"/>
                  </a:gs>
                </a:gsLst>
                <a:lin ang="5400000" scaled="1"/>
                <a:tileRect/>
              </a:gradFill>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1371600" tIns="356534" rIns="274320" bIns="356534" numCol="1" spcCol="127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r>
                  <a:rPr lang="en-US" dirty="0">
                    <a:solidFill>
                      <a:schemeClr val="tx1"/>
                    </a:solidFill>
                    <a:latin typeface="Oracle Sans" panose="020B0503020204020204" pitchFamily="34" charset="0"/>
                    <a:cs typeface="Oracle Sans" panose="020B0503020204020204" pitchFamily="34" charset="0"/>
                  </a:rPr>
                  <a:t>There is a problem here Alice!</a:t>
                </a:r>
              </a:p>
            </p:txBody>
          </p:sp>
          <p:sp>
            <p:nvSpPr>
              <p:cNvPr id="21" name="Oval 20"/>
              <p:cNvSpPr/>
              <p:nvPr/>
            </p:nvSpPr>
            <p:spPr>
              <a:xfrm>
                <a:off x="532697" y="762000"/>
                <a:ext cx="1940757" cy="1940628"/>
              </a:xfrm>
              <a:prstGeom prst="ellipse">
                <a:avLst/>
              </a:prstGeom>
              <a:gradFill flip="none" rotWithShape="1">
                <a:gsLst>
                  <a:gs pos="0">
                    <a:srgbClr val="B7E2FF"/>
                  </a:gs>
                  <a:gs pos="98230">
                    <a:srgbClr val="F3FAFF"/>
                  </a:gs>
                  <a:gs pos="50000">
                    <a:srgbClr val="DDF0FF"/>
                  </a:gs>
                </a:gsLst>
                <a:lin ang="16200000" scaled="1"/>
                <a:tileRect/>
              </a:gradFill>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08984">
                <a:off x="435748" y="565981"/>
                <a:ext cx="2134655" cy="2332666"/>
              </a:xfrm>
              <a:prstGeom prst="rect">
                <a:avLst/>
              </a:prstGeom>
              <a:effectLst>
                <a:softEdge rad="127000"/>
              </a:effectLst>
            </p:spPr>
          </p:pic>
        </p:grpSp>
      </p:grpSp>
    </p:spTree>
    <p:custDataLst>
      <p:tags r:id="rId1"/>
    </p:custDataLst>
    <p:extLst>
      <p:ext uri="{BB962C8B-B14F-4D97-AF65-F5344CB8AC3E}">
        <p14:creationId xmlns:p14="http://schemas.microsoft.com/office/powerpoint/2010/main" val="787289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What Are Parameters and Parameter Modes?</a:t>
            </a:r>
          </a:p>
        </p:txBody>
      </p:sp>
      <p:sp>
        <p:nvSpPr>
          <p:cNvPr id="2" name="Content Placeholder 1">
            <a:extLst>
              <a:ext uri="{FF2B5EF4-FFF2-40B4-BE49-F238E27FC236}">
                <a16:creationId xmlns:a16="http://schemas.microsoft.com/office/drawing/2014/main" id="{8AA60AE5-9CA2-4FFD-AD12-9DD6D1274C50}"/>
              </a:ext>
            </a:extLst>
          </p:cNvPr>
          <p:cNvSpPr>
            <a:spLocks noGrp="1"/>
          </p:cNvSpPr>
          <p:nvPr>
            <p:ph idx="1"/>
          </p:nvPr>
        </p:nvSpPr>
        <p:spPr>
          <a:xfrm>
            <a:off x="933451" y="2272710"/>
            <a:ext cx="16421100" cy="4050464"/>
          </a:xfrm>
        </p:spPr>
        <p:txBody>
          <a:bodyPr/>
          <a:lstStyle/>
          <a:p>
            <a:pPr lvl="1"/>
            <a:r>
              <a:rPr lang="en-US" altLang="en-US" dirty="0"/>
              <a:t>Means of communication between the calling environment and the Procedure</a:t>
            </a:r>
          </a:p>
          <a:p>
            <a:pPr lvl="1"/>
            <a:r>
              <a:rPr lang="en-US" altLang="en-US" dirty="0"/>
              <a:t>Each parameter is associated with a mode:</a:t>
            </a:r>
          </a:p>
          <a:p>
            <a:pPr lvl="2"/>
            <a:r>
              <a:rPr lang="en-US" altLang="en-US" dirty="0"/>
              <a:t>An </a:t>
            </a:r>
            <a:r>
              <a:rPr lang="en-US" altLang="en-US" dirty="0">
                <a:latin typeface="Courier New" pitchFamily="49" charset="0"/>
              </a:rPr>
              <a:t>IN</a:t>
            </a:r>
            <a:r>
              <a:rPr lang="en-US" altLang="en-US" dirty="0"/>
              <a:t> parameter mode (the default) provides values for a subprogram to process.</a:t>
            </a:r>
          </a:p>
          <a:p>
            <a:pPr lvl="2"/>
            <a:r>
              <a:rPr lang="en-US" altLang="en-US" dirty="0"/>
              <a:t>An </a:t>
            </a:r>
            <a:r>
              <a:rPr lang="en-US" altLang="en-US" dirty="0">
                <a:latin typeface="Courier New" pitchFamily="49" charset="0"/>
              </a:rPr>
              <a:t>OUT</a:t>
            </a:r>
            <a:r>
              <a:rPr lang="en-US" altLang="en-US" dirty="0"/>
              <a:t> parameter mode returns a value to the caller.</a:t>
            </a:r>
          </a:p>
          <a:p>
            <a:pPr lvl="2"/>
            <a:r>
              <a:rPr lang="en-US" altLang="en-US" dirty="0"/>
              <a:t>An </a:t>
            </a:r>
            <a:r>
              <a:rPr lang="en-US" altLang="en-US" dirty="0">
                <a:latin typeface="Courier New" pitchFamily="49" charset="0"/>
              </a:rPr>
              <a:t>IN OUT</a:t>
            </a:r>
            <a:r>
              <a:rPr lang="en-US" altLang="en-US" dirty="0"/>
              <a:t> parameter mode supplies an input value, which may be returned (output) as a modified value.</a:t>
            </a:r>
          </a:p>
        </p:txBody>
      </p:sp>
    </p:spTree>
    <p:custDataLst>
      <p:tags r:id="rId1"/>
    </p:custDataLst>
    <p:extLst>
      <p:ext uri="{BB962C8B-B14F-4D97-AF65-F5344CB8AC3E}">
        <p14:creationId xmlns:p14="http://schemas.microsoft.com/office/powerpoint/2010/main" val="3350076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Course Road Map</a:t>
            </a:r>
          </a:p>
        </p:txBody>
      </p:sp>
      <p:sp>
        <p:nvSpPr>
          <p:cNvPr id="25" name="Rounded Rectangle 24"/>
          <p:cNvSpPr/>
          <p:nvPr/>
        </p:nvSpPr>
        <p:spPr bwMode="auto">
          <a:xfrm>
            <a:off x="4318148" y="2031831"/>
            <a:ext cx="12458700" cy="7720181"/>
          </a:xfrm>
          <a:prstGeom prst="roundRect">
            <a:avLst>
              <a:gd name="adj" fmla="val 9260"/>
            </a:avLst>
          </a:prstGeom>
          <a:gradFill flip="none" rotWithShape="1">
            <a:gsLst>
              <a:gs pos="26000">
                <a:srgbClr val="EAEEEF"/>
              </a:gs>
              <a:gs pos="0">
                <a:schemeClr val="bg1"/>
              </a:gs>
              <a:gs pos="100000">
                <a:srgbClr val="DCE3E4"/>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6" name="Rounded Rectangle 25"/>
          <p:cNvSpPr/>
          <p:nvPr/>
        </p:nvSpPr>
        <p:spPr bwMode="auto">
          <a:xfrm>
            <a:off x="3975745" y="4335046"/>
            <a:ext cx="1440264" cy="1473621"/>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8" name="Rounded Rectangle 27"/>
          <p:cNvSpPr/>
          <p:nvPr/>
        </p:nvSpPr>
        <p:spPr bwMode="auto">
          <a:xfrm>
            <a:off x="3975745" y="5919424"/>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9" name="Rounded Rectangle 28"/>
          <p:cNvSpPr/>
          <p:nvPr/>
        </p:nvSpPr>
        <p:spPr bwMode="auto">
          <a:xfrm>
            <a:off x="3975745" y="7486340"/>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0" name="Rectangle 29"/>
          <p:cNvSpPr/>
          <p:nvPr/>
        </p:nvSpPr>
        <p:spPr bwMode="auto">
          <a:xfrm>
            <a:off x="147918" y="2031831"/>
            <a:ext cx="5029478" cy="7693287"/>
          </a:xfrm>
          <a:prstGeom prst="rect">
            <a:avLst/>
          </a:prstGeom>
          <a:gradFill flip="none" rotWithShape="1">
            <a:gsLst>
              <a:gs pos="0">
                <a:schemeClr val="bg1"/>
              </a:gs>
              <a:gs pos="17000">
                <a:srgbClr val="DCE3E4"/>
              </a:gs>
              <a:gs pos="87000">
                <a:srgbClr val="DCE3E4"/>
              </a:gs>
              <a:gs pos="100000">
                <a:schemeClr val="bg1"/>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32" name="Freeform 31"/>
          <p:cNvSpPr/>
          <p:nvPr/>
        </p:nvSpPr>
        <p:spPr bwMode="auto">
          <a:xfrm>
            <a:off x="-7640" y="4386056"/>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4000">
                <a:schemeClr val="accent1"/>
              </a:gs>
              <a:gs pos="100000">
                <a:schemeClr val="accent1">
                  <a:lumMod val="20000"/>
                  <a:lumOff val="80000"/>
                </a:schemeClr>
              </a:gs>
              <a:gs pos="0">
                <a:srgbClr val="DCE3E4"/>
              </a:gs>
              <a:gs pos="31000">
                <a:srgbClr val="DC0000"/>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3" name="Freeform 32"/>
          <p:cNvSpPr/>
          <p:nvPr/>
        </p:nvSpPr>
        <p:spPr bwMode="auto">
          <a:xfrm>
            <a:off x="-7640" y="5967223"/>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4" name="Freeform 33"/>
          <p:cNvSpPr/>
          <p:nvPr/>
        </p:nvSpPr>
        <p:spPr bwMode="auto">
          <a:xfrm>
            <a:off x="-7640" y="7530880"/>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6" name="TextBox 35"/>
          <p:cNvSpPr txBox="1"/>
          <p:nvPr/>
        </p:nvSpPr>
        <p:spPr>
          <a:xfrm>
            <a:off x="528584" y="4864105"/>
            <a:ext cx="4985562"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b="1" dirty="0">
                <a:solidFill>
                  <a:schemeClr val="bg1"/>
                </a:solidFill>
                <a:latin typeface="Oracle Sans" panose="020B0503020204020204" pitchFamily="34" charset="0"/>
                <a:cs typeface="Oracle Sans" panose="020B0503020204020204" pitchFamily="34" charset="0"/>
              </a:rPr>
              <a:t>Unit 4: Working with Sub programs</a:t>
            </a:r>
          </a:p>
        </p:txBody>
      </p:sp>
      <p:sp>
        <p:nvSpPr>
          <p:cNvPr id="37" name="TextBox 36"/>
          <p:cNvSpPr txBox="1"/>
          <p:nvPr/>
        </p:nvSpPr>
        <p:spPr>
          <a:xfrm>
            <a:off x="528584" y="6450252"/>
            <a:ext cx="4655955"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Oracle Sans" panose="020B0503020204020204" pitchFamily="34" charset="0"/>
                <a:cs typeface="Oracle Sans" panose="020B0503020204020204" pitchFamily="34" charset="0"/>
              </a:rPr>
              <a:t>Unit  5: Working with Triggers</a:t>
            </a:r>
          </a:p>
        </p:txBody>
      </p:sp>
      <p:sp>
        <p:nvSpPr>
          <p:cNvPr id="38" name="TextBox 37"/>
          <p:cNvSpPr txBox="1"/>
          <p:nvPr/>
        </p:nvSpPr>
        <p:spPr>
          <a:xfrm>
            <a:off x="528584" y="8008932"/>
            <a:ext cx="4655955"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Oracle Sans" panose="020B0503020204020204" pitchFamily="34" charset="0"/>
                <a:cs typeface="Oracle Sans" panose="020B0503020204020204" pitchFamily="34" charset="0"/>
              </a:rPr>
              <a:t>Unit  6: Working with PL/SQL Code</a:t>
            </a:r>
          </a:p>
        </p:txBody>
      </p:sp>
      <p:grpSp>
        <p:nvGrpSpPr>
          <p:cNvPr id="5" name="Group 4">
            <a:extLst>
              <a:ext uri="{FF2B5EF4-FFF2-40B4-BE49-F238E27FC236}">
                <a16:creationId xmlns:a16="http://schemas.microsoft.com/office/drawing/2014/main" id="{A525DF26-903C-4CD6-93CA-DA4BF6226731}"/>
              </a:ext>
            </a:extLst>
          </p:cNvPr>
          <p:cNvGrpSpPr/>
          <p:nvPr/>
        </p:nvGrpSpPr>
        <p:grpSpPr>
          <a:xfrm>
            <a:off x="5967697" y="2162134"/>
            <a:ext cx="8574398" cy="7502545"/>
            <a:chOff x="5967697" y="2221464"/>
            <a:chExt cx="8574398" cy="7502545"/>
          </a:xfrm>
        </p:grpSpPr>
        <p:sp>
          <p:nvSpPr>
            <p:cNvPr id="40" name="Rounded Rectangle 39"/>
            <p:cNvSpPr/>
            <p:nvPr/>
          </p:nvSpPr>
          <p:spPr bwMode="auto">
            <a:xfrm>
              <a:off x="5967697" y="2221464"/>
              <a:ext cx="8574398" cy="966176"/>
            </a:xfrm>
            <a:prstGeom prst="roundRect">
              <a:avLst>
                <a:gd name="adj" fmla="val 28911"/>
              </a:avLst>
            </a:prstGeom>
            <a:gradFill>
              <a:gsLst>
                <a:gs pos="3000">
                  <a:schemeClr val="bg2">
                    <a:lumMod val="90000"/>
                  </a:schemeClr>
                </a:gs>
                <a:gs pos="24000">
                  <a:schemeClr val="bg2">
                    <a:lumMod val="75000"/>
                  </a:schemeClr>
                </a:gs>
                <a:gs pos="100000">
                  <a:schemeClr val="bg2">
                    <a:lumMod val="50000"/>
                  </a:schemeClr>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1" name="TextBox 40"/>
            <p:cNvSpPr txBox="1"/>
            <p:nvPr/>
          </p:nvSpPr>
          <p:spPr>
            <a:xfrm>
              <a:off x="6883996" y="2496803"/>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b="1" dirty="0">
                  <a:solidFill>
                    <a:schemeClr val="bg1"/>
                  </a:solidFill>
                  <a:latin typeface="Oracle Sans" panose="020B0503020204020204" pitchFamily="34" charset="0"/>
                  <a:cs typeface="Oracle Sans" panose="020B0503020204020204" pitchFamily="34" charset="0"/>
                </a:rPr>
                <a:t>Lesson 11: Creating Procedures</a:t>
              </a:r>
            </a:p>
          </p:txBody>
        </p:sp>
        <p:sp>
          <p:nvSpPr>
            <p:cNvPr id="42" name="Isosceles Triangle 41"/>
            <p:cNvSpPr>
              <a:spLocks noChangeAspect="1"/>
            </p:cNvSpPr>
            <p:nvPr/>
          </p:nvSpPr>
          <p:spPr bwMode="auto">
            <a:xfrm rot="5400000">
              <a:off x="6230996" y="2557653"/>
              <a:ext cx="440700" cy="293798"/>
            </a:xfrm>
            <a:prstGeom prst="triangle">
              <a:avLst/>
            </a:prstGeom>
            <a:solidFill>
              <a:schemeClr val="accent1"/>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3" name="Rounded Rectangle 42"/>
            <p:cNvSpPr/>
            <p:nvPr/>
          </p:nvSpPr>
          <p:spPr bwMode="auto">
            <a:xfrm>
              <a:off x="5967697" y="3310784"/>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4" name="TextBox 43"/>
            <p:cNvSpPr txBox="1"/>
            <p:nvPr/>
          </p:nvSpPr>
          <p:spPr>
            <a:xfrm>
              <a:off x="6883996" y="3586121"/>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Oracle Sans" panose="020B0503020204020204" pitchFamily="34" charset="0"/>
                  <a:cs typeface="Oracle Sans" panose="020B0503020204020204" pitchFamily="34" charset="0"/>
                </a:rPr>
                <a:t>Lesson 12: Creating Functions</a:t>
              </a:r>
            </a:p>
          </p:txBody>
        </p:sp>
        <p:sp>
          <p:nvSpPr>
            <p:cNvPr id="45" name="Isosceles Triangle 44"/>
            <p:cNvSpPr>
              <a:spLocks noChangeAspect="1"/>
            </p:cNvSpPr>
            <p:nvPr/>
          </p:nvSpPr>
          <p:spPr bwMode="auto">
            <a:xfrm rot="5400000">
              <a:off x="6230996" y="3646973"/>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6" name="Rounded Rectangle 45"/>
            <p:cNvSpPr/>
            <p:nvPr/>
          </p:nvSpPr>
          <p:spPr bwMode="auto">
            <a:xfrm>
              <a:off x="5967697" y="4394099"/>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7" name="TextBox 46"/>
            <p:cNvSpPr txBox="1"/>
            <p:nvPr/>
          </p:nvSpPr>
          <p:spPr>
            <a:xfrm>
              <a:off x="6883996" y="4669435"/>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Oracle Sans" panose="020B0503020204020204" pitchFamily="34" charset="0"/>
                  <a:cs typeface="Oracle Sans" panose="020B0503020204020204" pitchFamily="34" charset="0"/>
                </a:rPr>
                <a:t>Lesson  13: Debugging Subprograms</a:t>
              </a:r>
            </a:p>
          </p:txBody>
        </p:sp>
        <p:sp>
          <p:nvSpPr>
            <p:cNvPr id="48" name="Isosceles Triangle 47"/>
            <p:cNvSpPr>
              <a:spLocks noChangeAspect="1"/>
            </p:cNvSpPr>
            <p:nvPr/>
          </p:nvSpPr>
          <p:spPr bwMode="auto">
            <a:xfrm rot="5400000">
              <a:off x="6230996" y="4730288"/>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9" name="Rounded Rectangle 48"/>
            <p:cNvSpPr/>
            <p:nvPr/>
          </p:nvSpPr>
          <p:spPr bwMode="auto">
            <a:xfrm>
              <a:off x="5967697" y="5485032"/>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0" name="TextBox 49"/>
            <p:cNvSpPr txBox="1"/>
            <p:nvPr/>
          </p:nvSpPr>
          <p:spPr>
            <a:xfrm>
              <a:off x="6883996" y="5760370"/>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Oracle Sans" panose="020B0503020204020204" pitchFamily="34" charset="0"/>
                  <a:cs typeface="Oracle Sans" panose="020B0503020204020204" pitchFamily="34" charset="0"/>
                </a:rPr>
                <a:t>Lesson  14: Creating Packages</a:t>
              </a:r>
            </a:p>
          </p:txBody>
        </p:sp>
        <p:sp>
          <p:nvSpPr>
            <p:cNvPr id="51" name="Isosceles Triangle 50"/>
            <p:cNvSpPr>
              <a:spLocks noChangeAspect="1"/>
            </p:cNvSpPr>
            <p:nvPr/>
          </p:nvSpPr>
          <p:spPr bwMode="auto">
            <a:xfrm rot="5400000">
              <a:off x="6230996" y="5821221"/>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2" name="Rounded Rectangle 51"/>
            <p:cNvSpPr/>
            <p:nvPr/>
          </p:nvSpPr>
          <p:spPr bwMode="auto">
            <a:xfrm>
              <a:off x="5967697" y="6575966"/>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3" name="TextBox 52"/>
            <p:cNvSpPr txBox="1"/>
            <p:nvPr/>
          </p:nvSpPr>
          <p:spPr>
            <a:xfrm>
              <a:off x="6883996" y="6851303"/>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Oracle Sans" panose="020B0503020204020204" pitchFamily="34" charset="0"/>
                  <a:cs typeface="Oracle Sans" panose="020B0503020204020204" pitchFamily="34" charset="0"/>
                </a:rPr>
                <a:t>Lesson 15: Working with Packages</a:t>
              </a:r>
            </a:p>
          </p:txBody>
        </p:sp>
        <p:sp>
          <p:nvSpPr>
            <p:cNvPr id="54" name="Isosceles Triangle 53"/>
            <p:cNvSpPr>
              <a:spLocks noChangeAspect="1"/>
            </p:cNvSpPr>
            <p:nvPr/>
          </p:nvSpPr>
          <p:spPr bwMode="auto">
            <a:xfrm rot="5400000">
              <a:off x="6230996" y="6912155"/>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5" name="Rounded Rectangle 54"/>
            <p:cNvSpPr/>
            <p:nvPr/>
          </p:nvSpPr>
          <p:spPr bwMode="auto">
            <a:xfrm>
              <a:off x="5967697" y="7666899"/>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6" name="TextBox 55"/>
            <p:cNvSpPr txBox="1"/>
            <p:nvPr/>
          </p:nvSpPr>
          <p:spPr>
            <a:xfrm>
              <a:off x="6883996" y="7780656"/>
              <a:ext cx="6737417"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Oracle Sans" panose="020B0503020204020204" pitchFamily="34" charset="0"/>
                  <a:cs typeface="Oracle Sans" panose="020B0503020204020204" pitchFamily="34" charset="0"/>
                </a:rPr>
                <a:t>Lesson 16: Using Oracle-Supplied Packages in Application Development</a:t>
              </a:r>
            </a:p>
          </p:txBody>
        </p:sp>
        <p:sp>
          <p:nvSpPr>
            <p:cNvPr id="57" name="Isosceles Triangle 56"/>
            <p:cNvSpPr>
              <a:spLocks noChangeAspect="1"/>
            </p:cNvSpPr>
            <p:nvPr/>
          </p:nvSpPr>
          <p:spPr bwMode="auto">
            <a:xfrm rot="5400000">
              <a:off x="6230996" y="8003088"/>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8" name="Rounded Rectangle 57"/>
            <p:cNvSpPr/>
            <p:nvPr/>
          </p:nvSpPr>
          <p:spPr bwMode="auto">
            <a:xfrm>
              <a:off x="5967697" y="8757833"/>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9" name="TextBox 58"/>
            <p:cNvSpPr txBox="1"/>
            <p:nvPr/>
          </p:nvSpPr>
          <p:spPr>
            <a:xfrm>
              <a:off x="6883996" y="9033170"/>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Oracle Sans" panose="020B0503020204020204" pitchFamily="34" charset="0"/>
                  <a:cs typeface="Oracle Sans" panose="020B0503020204020204" pitchFamily="34" charset="0"/>
                </a:rPr>
                <a:t>Lesson 17: Using Dynamic SQL</a:t>
              </a:r>
            </a:p>
          </p:txBody>
        </p:sp>
        <p:sp>
          <p:nvSpPr>
            <p:cNvPr id="60" name="Isosceles Triangle 59"/>
            <p:cNvSpPr>
              <a:spLocks noChangeAspect="1"/>
            </p:cNvSpPr>
            <p:nvPr/>
          </p:nvSpPr>
          <p:spPr bwMode="auto">
            <a:xfrm rot="5400000">
              <a:off x="6230996" y="9094022"/>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222520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Formal and Actual Parameters</a:t>
            </a:r>
          </a:p>
        </p:txBody>
      </p:sp>
      <p:sp>
        <p:nvSpPr>
          <p:cNvPr id="3" name="Content Placeholder 2">
            <a:extLst>
              <a:ext uri="{FF2B5EF4-FFF2-40B4-BE49-F238E27FC236}">
                <a16:creationId xmlns:a16="http://schemas.microsoft.com/office/drawing/2014/main" id="{375D7218-6DD8-476F-A9E7-BFF378ED1703}"/>
              </a:ext>
            </a:extLst>
          </p:cNvPr>
          <p:cNvSpPr>
            <a:spLocks noGrp="1"/>
          </p:cNvSpPr>
          <p:nvPr>
            <p:ph sz="half" idx="1"/>
          </p:nvPr>
        </p:nvSpPr>
        <p:spPr>
          <a:xfrm>
            <a:off x="932689" y="2312991"/>
            <a:ext cx="7906511" cy="3490823"/>
          </a:xfrm>
        </p:spPr>
        <p:txBody>
          <a:bodyPr/>
          <a:lstStyle/>
          <a:p>
            <a:pPr lvl="1"/>
            <a:r>
              <a:rPr lang="en-US" altLang="en-US" dirty="0"/>
              <a:t>Formal parameters are place holders for data in a subprogram specification.</a:t>
            </a:r>
          </a:p>
          <a:p>
            <a:pPr lvl="1"/>
            <a:r>
              <a:rPr lang="en-US" altLang="en-US" dirty="0"/>
              <a:t>Actual parameters are literal values, variables or expressions substituted in the parameter list while invoking the subprogram.</a:t>
            </a:r>
          </a:p>
        </p:txBody>
      </p:sp>
      <p:sp>
        <p:nvSpPr>
          <p:cNvPr id="4" name="Content Placeholder 3">
            <a:extLst>
              <a:ext uri="{FF2B5EF4-FFF2-40B4-BE49-F238E27FC236}">
                <a16:creationId xmlns:a16="http://schemas.microsoft.com/office/drawing/2014/main" id="{EA727144-E21F-4998-B3C8-54F3CAC86FF9}"/>
              </a:ext>
            </a:extLst>
          </p:cNvPr>
          <p:cNvSpPr>
            <a:spLocks noGrp="1"/>
          </p:cNvSpPr>
          <p:nvPr>
            <p:ph sz="half" idx="2"/>
          </p:nvPr>
        </p:nvSpPr>
        <p:spPr/>
        <p:txBody>
          <a:bodyPr/>
          <a:lstStyle/>
          <a:p>
            <a:endParaRPr lang="en-US"/>
          </a:p>
        </p:txBody>
      </p:sp>
      <p:grpSp>
        <p:nvGrpSpPr>
          <p:cNvPr id="2" name="Group 10"/>
          <p:cNvGrpSpPr/>
          <p:nvPr/>
        </p:nvGrpSpPr>
        <p:grpSpPr>
          <a:xfrm>
            <a:off x="9075455" y="2312991"/>
            <a:ext cx="8279096" cy="6428215"/>
            <a:chOff x="458442" y="3200399"/>
            <a:chExt cx="8139854" cy="2560688"/>
          </a:xfrm>
        </p:grpSpPr>
        <p:sp>
          <p:nvSpPr>
            <p:cNvPr id="28" name="Content Placeholder 2"/>
            <p:cNvSpPr txBox="1">
              <a:spLocks/>
            </p:cNvSpPr>
            <p:nvPr/>
          </p:nvSpPr>
          <p:spPr bwMode="gray">
            <a:xfrm>
              <a:off x="533400" y="3200399"/>
              <a:ext cx="8064896" cy="706016"/>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p:txBody>
        </p:sp>
        <p:sp>
          <p:nvSpPr>
            <p:cNvPr id="29" name="Content Placeholder 2"/>
            <p:cNvSpPr txBox="1">
              <a:spLocks/>
            </p:cNvSpPr>
            <p:nvPr/>
          </p:nvSpPr>
          <p:spPr bwMode="gray">
            <a:xfrm>
              <a:off x="458442" y="5340384"/>
              <a:ext cx="8064896" cy="42070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defRPr/>
              </a:pPr>
              <a:endParaRPr lang="en-US" kern="0" dirty="0">
                <a:latin typeface="+mn-lt"/>
                <a:cs typeface="Oracle Sans" panose="020B0503020204020204" pitchFamily="34" charset="0"/>
              </a:endParaRPr>
            </a:p>
          </p:txBody>
        </p:sp>
        <p:sp>
          <p:nvSpPr>
            <p:cNvPr id="30" name="Text Box 4"/>
            <p:cNvSpPr txBox="1">
              <a:spLocks noChangeArrowheads="1"/>
            </p:cNvSpPr>
            <p:nvPr/>
          </p:nvSpPr>
          <p:spPr bwMode="auto">
            <a:xfrm>
              <a:off x="628649" y="3241675"/>
              <a:ext cx="7848599" cy="662057"/>
            </a:xfrm>
            <a:prstGeom prst="rect">
              <a:avLst/>
            </a:prstGeom>
            <a:noFill/>
            <a:ln w="28575">
              <a:noFill/>
              <a:miter lim="800000"/>
              <a:headEnd type="none" w="sm" len="sm"/>
              <a:tailEnd type="none" w="sm" len="sm"/>
            </a:ln>
          </p:spPr>
          <p:txBody>
            <a:bodyPr lIns="109728" tIns="54864" rIns="109728" bIns="54864">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eaLnBrk="1" hangingPunct="1">
                <a:spcBef>
                  <a:spcPct val="20000"/>
                </a:spcBef>
                <a:buClr>
                  <a:srgbClr val="000000"/>
                </a:buClr>
                <a:buFont typeface="Arial" charset="0"/>
                <a:buNone/>
              </a:pPr>
              <a:r>
                <a:rPr lang="en-US" altLang="en-US" b="1" dirty="0">
                  <a:latin typeface="Courier New" pitchFamily="49" charset="0"/>
                  <a:cs typeface="Oracle Sans" panose="020B0503020204020204" pitchFamily="34" charset="0"/>
                </a:rPr>
                <a:t>-- Procedure definition </a:t>
              </a:r>
              <a:r>
                <a:rPr lang="en-US" altLang="en-US" b="1" i="1" dirty="0">
                  <a:latin typeface="Courier New" pitchFamily="49" charset="0"/>
                  <a:cs typeface="Oracle Sans" panose="020B0503020204020204" pitchFamily="34" charset="0"/>
                </a:rPr>
                <a:t>Formal_parameters</a:t>
              </a:r>
            </a:p>
            <a:p>
              <a:pPr defTabSz="342900" eaLnBrk="1" hangingPunct="1">
                <a:spcBef>
                  <a:spcPct val="20000"/>
                </a:spcBef>
                <a:buClr>
                  <a:srgbClr val="000000"/>
                </a:buClr>
                <a:buFont typeface="Arial" charset="0"/>
                <a:buNone/>
              </a:pPr>
              <a:r>
                <a:rPr lang="en-US" altLang="en-US" b="1" dirty="0">
                  <a:latin typeface="Courier New" pitchFamily="49" charset="0"/>
                  <a:cs typeface="Oracle Sans" panose="020B0503020204020204" pitchFamily="34" charset="0"/>
                </a:rPr>
                <a:t>CREATE PROCEDURE raise_sal(</a:t>
              </a:r>
              <a:r>
                <a:rPr lang="en-US" altLang="en-US" b="1" dirty="0">
                  <a:solidFill>
                    <a:srgbClr val="C00000"/>
                  </a:solidFill>
                  <a:latin typeface="Courier New" pitchFamily="49" charset="0"/>
                  <a:cs typeface="Oracle Sans" panose="020B0503020204020204" pitchFamily="34" charset="0"/>
                </a:rPr>
                <a:t>p_id</a:t>
              </a:r>
              <a:r>
                <a:rPr lang="en-US" altLang="en-US" b="1" dirty="0">
                  <a:solidFill>
                    <a:schemeClr val="accent2"/>
                  </a:solidFill>
                  <a:latin typeface="Courier New" pitchFamily="49" charset="0"/>
                  <a:cs typeface="Oracle Sans" panose="020B0503020204020204" pitchFamily="34" charset="0"/>
                </a:rPr>
                <a:t> </a:t>
              </a:r>
              <a:r>
                <a:rPr lang="en-US" altLang="en-US" b="1" dirty="0">
                  <a:latin typeface="Courier New" pitchFamily="49" charset="0"/>
                  <a:cs typeface="Oracle Sans" panose="020B0503020204020204" pitchFamily="34" charset="0"/>
                </a:rPr>
                <a:t>NUMBER) IS</a:t>
              </a:r>
              <a:br>
                <a:rPr lang="en-US" altLang="en-US" b="1" dirty="0">
                  <a:latin typeface="Courier New" pitchFamily="49" charset="0"/>
                  <a:cs typeface="Oracle Sans" panose="020B0503020204020204" pitchFamily="34" charset="0"/>
                </a:rPr>
              </a:br>
              <a:r>
                <a:rPr lang="en-US" altLang="en-US" b="1" dirty="0">
                  <a:latin typeface="Courier New" pitchFamily="49" charset="0"/>
                  <a:cs typeface="Oracle Sans" panose="020B0503020204020204" pitchFamily="34" charset="0"/>
                </a:rPr>
                <a:t>BEGIN</a:t>
              </a:r>
            </a:p>
            <a:p>
              <a:pPr defTabSz="342900" eaLnBrk="1" hangingPunct="1">
                <a:spcBef>
                  <a:spcPct val="20000"/>
                </a:spcBef>
                <a:buClr>
                  <a:srgbClr val="000000"/>
                </a:buClr>
                <a:buFont typeface="Arial" charset="0"/>
                <a:buNone/>
              </a:pPr>
              <a:r>
                <a:rPr lang="en-US" altLang="en-US" b="1" dirty="0">
                  <a:latin typeface="Courier New" pitchFamily="49" charset="0"/>
                  <a:cs typeface="Oracle Sans" panose="020B0503020204020204" pitchFamily="34" charset="0"/>
                </a:rPr>
                <a:t>. . .</a:t>
              </a:r>
            </a:p>
            <a:p>
              <a:pPr defTabSz="342900" eaLnBrk="1" hangingPunct="1">
                <a:spcBef>
                  <a:spcPct val="20000"/>
                </a:spcBef>
                <a:buClr>
                  <a:srgbClr val="000000"/>
                </a:buClr>
                <a:buFont typeface="Arial" charset="0"/>
                <a:buNone/>
              </a:pPr>
              <a:r>
                <a:rPr lang="en-US" altLang="en-US" b="1" dirty="0">
                  <a:latin typeface="Courier New" pitchFamily="49" charset="0"/>
                  <a:cs typeface="Oracle Sans" panose="020B0503020204020204" pitchFamily="34" charset="0"/>
                </a:rPr>
                <a:t>END raise_sal;</a:t>
              </a:r>
            </a:p>
          </p:txBody>
        </p:sp>
        <p:sp>
          <p:nvSpPr>
            <p:cNvPr id="31" name="Text Box 5"/>
            <p:cNvSpPr txBox="1">
              <a:spLocks noChangeArrowheads="1"/>
            </p:cNvSpPr>
            <p:nvPr/>
          </p:nvSpPr>
          <p:spPr bwMode="auto">
            <a:xfrm>
              <a:off x="570820" y="5385915"/>
              <a:ext cx="7820026" cy="286891"/>
            </a:xfrm>
            <a:prstGeom prst="rect">
              <a:avLst/>
            </a:prstGeom>
            <a:noFill/>
            <a:ln w="28575">
              <a:noFill/>
              <a:miter lim="800000"/>
              <a:headEnd type="none" w="sm" len="sm"/>
              <a:tailEnd type="none" w="sm" len="sm"/>
            </a:ln>
          </p:spPr>
          <p:txBody>
            <a:bodyPr wrap="square" lIns="109728" tIns="54864" rIns="109728" bIns="54864">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eaLnBrk="1" hangingPunct="1">
                <a:spcBef>
                  <a:spcPct val="20000"/>
                </a:spcBef>
                <a:buClr>
                  <a:srgbClr val="FF0000"/>
                </a:buClr>
                <a:buFont typeface="Arial" charset="0"/>
                <a:buNone/>
              </a:pPr>
              <a:r>
                <a:rPr lang="en-US" altLang="en-US" b="1" dirty="0">
                  <a:latin typeface="Courier New" pitchFamily="49" charset="0"/>
                  <a:cs typeface="Oracle Sans" panose="020B0503020204020204" pitchFamily="34" charset="0"/>
                </a:rPr>
                <a:t>--Procedure calling, </a:t>
              </a:r>
              <a:r>
                <a:rPr lang="en-US" altLang="en-US" b="1" i="1" dirty="0">
                  <a:latin typeface="Courier New" pitchFamily="49" charset="0"/>
                  <a:cs typeface="Oracle Sans" panose="020B0503020204020204" pitchFamily="34" charset="0"/>
                </a:rPr>
                <a:t>Actual parameters (arguments)</a:t>
              </a:r>
            </a:p>
            <a:p>
              <a:pPr defTabSz="342900" eaLnBrk="1" hangingPunct="1">
                <a:spcBef>
                  <a:spcPct val="20000"/>
                </a:spcBef>
                <a:buClr>
                  <a:srgbClr val="FF0000"/>
                </a:buClr>
                <a:buFont typeface="Arial" charset="0"/>
                <a:buNone/>
              </a:pPr>
              <a:r>
                <a:rPr lang="en-US" altLang="en-US" b="1" dirty="0">
                  <a:latin typeface="Courier New" pitchFamily="49" charset="0"/>
                  <a:cs typeface="Oracle Sans" panose="020B0503020204020204" pitchFamily="34" charset="0"/>
                </a:rPr>
                <a:t>execute raise_sal(100)</a:t>
              </a:r>
            </a:p>
          </p:txBody>
        </p:sp>
      </p:grpSp>
      <p:cxnSp>
        <p:nvCxnSpPr>
          <p:cNvPr id="6" name="Elbow Connector 5"/>
          <p:cNvCxnSpPr>
            <a:cxnSpLocks/>
          </p:cNvCxnSpPr>
          <p:nvPr/>
        </p:nvCxnSpPr>
        <p:spPr bwMode="auto">
          <a:xfrm rot="5400000" flipH="1" flipV="1">
            <a:off x="10312167" y="5123636"/>
            <a:ext cx="4896544" cy="1296142"/>
          </a:xfrm>
          <a:prstGeom prst="bentConnector3">
            <a:avLst>
              <a:gd name="adj1" fmla="val 50000"/>
            </a:avLst>
          </a:prstGeom>
          <a:noFill/>
          <a:ln w="28575" cap="flat" cmpd="sng" algn="ctr">
            <a:solidFill>
              <a:schemeClr val="accent4"/>
            </a:solidFill>
            <a:prstDash val="solid"/>
            <a:round/>
            <a:headEnd type="none" w="sm" len="sm"/>
            <a:tailEnd type="triangle" w="lg" len="lg"/>
          </a:ln>
          <a:effectLst/>
        </p:spPr>
      </p:cxnSp>
    </p:spTree>
    <p:custDataLst>
      <p:tags r:id="rId1"/>
    </p:custDataLst>
    <p:extLst>
      <p:ext uri="{BB962C8B-B14F-4D97-AF65-F5344CB8AC3E}">
        <p14:creationId xmlns:p14="http://schemas.microsoft.com/office/powerpoint/2010/main" val="72037950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0"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Procedural Parameter Modes</a:t>
            </a:r>
          </a:p>
        </p:txBody>
      </p:sp>
      <p:sp>
        <p:nvSpPr>
          <p:cNvPr id="5" name="Content Placeholder 4">
            <a:extLst>
              <a:ext uri="{FF2B5EF4-FFF2-40B4-BE49-F238E27FC236}">
                <a16:creationId xmlns:a16="http://schemas.microsoft.com/office/drawing/2014/main" id="{3BB46CB4-D7A8-49DF-83B8-477DC84CA5D6}"/>
              </a:ext>
            </a:extLst>
          </p:cNvPr>
          <p:cNvSpPr>
            <a:spLocks noGrp="1"/>
          </p:cNvSpPr>
          <p:nvPr>
            <p:ph idx="1"/>
          </p:nvPr>
        </p:nvSpPr>
        <p:spPr>
          <a:xfrm>
            <a:off x="933451" y="2272710"/>
            <a:ext cx="16421100" cy="2602568"/>
          </a:xfrm>
        </p:spPr>
        <p:txBody>
          <a:bodyPr/>
          <a:lstStyle/>
          <a:p>
            <a:pPr lvl="1"/>
            <a:r>
              <a:rPr lang="en-US" altLang="en-US" dirty="0"/>
              <a:t>Parameter modes are specified in the formal parameter declaration, after the parameter name and before its data type.</a:t>
            </a:r>
          </a:p>
          <a:p>
            <a:pPr lvl="1"/>
            <a:r>
              <a:rPr lang="en-US" altLang="en-US" dirty="0"/>
              <a:t>The </a:t>
            </a:r>
            <a:r>
              <a:rPr lang="en-US" altLang="en-US" dirty="0">
                <a:latin typeface="Courier New" pitchFamily="49" charset="0"/>
              </a:rPr>
              <a:t>IN</a:t>
            </a:r>
            <a:r>
              <a:rPr lang="en-US" altLang="en-US" dirty="0"/>
              <a:t> mode is the default if no mode is specified.</a:t>
            </a:r>
          </a:p>
          <a:p>
            <a:endParaRPr lang="en-US" dirty="0"/>
          </a:p>
        </p:txBody>
      </p:sp>
      <p:grpSp>
        <p:nvGrpSpPr>
          <p:cNvPr id="7" name="Group 6">
            <a:extLst>
              <a:ext uri="{FF2B5EF4-FFF2-40B4-BE49-F238E27FC236}">
                <a16:creationId xmlns:a16="http://schemas.microsoft.com/office/drawing/2014/main" id="{DD5A0A40-358E-4369-8EC1-4AA1B2E763D3}"/>
              </a:ext>
            </a:extLst>
          </p:cNvPr>
          <p:cNvGrpSpPr/>
          <p:nvPr/>
        </p:nvGrpSpPr>
        <p:grpSpPr>
          <a:xfrm>
            <a:off x="1081205" y="4608222"/>
            <a:ext cx="16125591" cy="1126067"/>
            <a:chOff x="1068905" y="4343400"/>
            <a:chExt cx="16125591" cy="1126067"/>
          </a:xfrm>
        </p:grpSpPr>
        <p:sp>
          <p:nvSpPr>
            <p:cNvPr id="21" name="Content Placeholder 2"/>
            <p:cNvSpPr txBox="1">
              <a:spLocks/>
            </p:cNvSpPr>
            <p:nvPr/>
          </p:nvSpPr>
          <p:spPr bwMode="gray">
            <a:xfrm>
              <a:off x="1068905" y="4343400"/>
              <a:ext cx="16125591" cy="719618"/>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p:txBody>
        </p:sp>
        <p:sp>
          <p:nvSpPr>
            <p:cNvPr id="49170" name="Rectangle 12"/>
            <p:cNvSpPr>
              <a:spLocks noChangeArrowheads="1"/>
            </p:cNvSpPr>
            <p:nvPr/>
          </p:nvSpPr>
          <p:spPr bwMode="blackGray">
            <a:xfrm>
              <a:off x="1262531" y="4440767"/>
              <a:ext cx="15724854" cy="1028700"/>
            </a:xfrm>
            <a:prstGeom prst="rect">
              <a:avLst/>
            </a:prstGeom>
            <a:noFill/>
            <a:ln w="28575">
              <a:noFill/>
              <a:miter lim="800000"/>
              <a:headEnd/>
              <a:tailEnd/>
            </a:ln>
          </p:spPr>
          <p:txBody>
            <a:bodyPr wrap="none" lIns="138113" tIns="69057" rIns="138113" bIns="69057"/>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800225" algn="l"/>
                </a:tabLst>
              </a:pPr>
              <a:r>
                <a:rPr lang="en-US" altLang="en-US" b="1" dirty="0">
                  <a:latin typeface="Courier New" pitchFamily="49" charset="0"/>
                  <a:cs typeface="Oracle Sans" panose="020B0503020204020204" pitchFamily="34" charset="0"/>
                </a:rPr>
                <a:t>CREATE PROCEDURE </a:t>
              </a:r>
              <a:r>
                <a:rPr lang="en-US" altLang="en-US" b="1" i="1" dirty="0" err="1">
                  <a:latin typeface="Courier New" pitchFamily="49" charset="0"/>
                  <a:cs typeface="Oracle Sans" panose="020B0503020204020204" pitchFamily="34" charset="0"/>
                </a:rPr>
                <a:t>proc_name</a:t>
              </a:r>
              <a:r>
                <a:rPr lang="en-US" altLang="en-US" b="1" dirty="0">
                  <a:latin typeface="Courier New" pitchFamily="49" charset="0"/>
                  <a:cs typeface="Oracle Sans" panose="020B0503020204020204" pitchFamily="34" charset="0"/>
                </a:rPr>
                <a:t>(</a:t>
              </a:r>
              <a:r>
                <a:rPr lang="en-US" altLang="en-US" b="1" i="1" dirty="0" err="1">
                  <a:latin typeface="Courier New" pitchFamily="49" charset="0"/>
                  <a:cs typeface="Oracle Sans" panose="020B0503020204020204" pitchFamily="34" charset="0"/>
                </a:rPr>
                <a:t>param_name</a:t>
              </a:r>
              <a:r>
                <a:rPr lang="en-US" altLang="en-US" b="1" dirty="0">
                  <a:latin typeface="Courier New" pitchFamily="49" charset="0"/>
                  <a:cs typeface="Oracle Sans" panose="020B0503020204020204" pitchFamily="34" charset="0"/>
                </a:rPr>
                <a:t> [</a:t>
              </a:r>
              <a:r>
                <a:rPr lang="en-US" altLang="en-US" b="1" i="1" dirty="0">
                  <a:latin typeface="Courier New" pitchFamily="49" charset="0"/>
                  <a:cs typeface="Oracle Sans" panose="020B0503020204020204" pitchFamily="34" charset="0"/>
                </a:rPr>
                <a:t>mode</a:t>
              </a:r>
              <a:r>
                <a:rPr lang="en-US" altLang="en-US" b="1" dirty="0">
                  <a:latin typeface="Courier New" pitchFamily="49" charset="0"/>
                  <a:cs typeface="Oracle Sans" panose="020B0503020204020204" pitchFamily="34" charset="0"/>
                </a:rPr>
                <a:t>]</a:t>
              </a:r>
              <a:r>
                <a:rPr lang="en-US" altLang="en-US" b="1" i="1" dirty="0">
                  <a:latin typeface="Courier New" pitchFamily="49" charset="0"/>
                  <a:cs typeface="Oracle Sans" panose="020B0503020204020204" pitchFamily="34" charset="0"/>
                </a:rPr>
                <a:t> </a:t>
              </a:r>
              <a:r>
                <a:rPr lang="en-US" altLang="en-US" b="1" i="1" dirty="0" err="1">
                  <a:latin typeface="Courier New" pitchFamily="49" charset="0"/>
                  <a:cs typeface="Oracle Sans" panose="020B0503020204020204" pitchFamily="34" charset="0"/>
                </a:rPr>
                <a:t>datatype</a:t>
              </a:r>
              <a:r>
                <a:rPr lang="en-US" altLang="en-US" b="1" i="1" dirty="0">
                  <a:latin typeface="Courier New" pitchFamily="49" charset="0"/>
                  <a:cs typeface="Oracle Sans" panose="020B0503020204020204" pitchFamily="34" charset="0"/>
                </a:rPr>
                <a:t>,...</a:t>
              </a:r>
              <a:r>
                <a:rPr lang="en-US" altLang="en-US" b="1" dirty="0">
                  <a:latin typeface="Courier New" pitchFamily="49" charset="0"/>
                  <a:cs typeface="Oracle Sans" panose="020B0503020204020204" pitchFamily="34" charset="0"/>
                </a:rPr>
                <a:t>)</a:t>
              </a:r>
            </a:p>
            <a:p>
              <a:pPr>
                <a:tabLst>
                  <a:tab pos="1800225" algn="l"/>
                </a:tabLst>
              </a:pPr>
              <a:r>
                <a:rPr lang="en-US" altLang="en-US" b="1" dirty="0">
                  <a:latin typeface="Courier New" pitchFamily="49" charset="0"/>
                  <a:cs typeface="Oracle Sans" panose="020B0503020204020204" pitchFamily="34" charset="0"/>
                </a:rPr>
                <a:t>...</a:t>
              </a:r>
            </a:p>
          </p:txBody>
        </p:sp>
      </p:grpSp>
      <p:grpSp>
        <p:nvGrpSpPr>
          <p:cNvPr id="4" name="Group 3"/>
          <p:cNvGrpSpPr/>
          <p:nvPr/>
        </p:nvGrpSpPr>
        <p:grpSpPr>
          <a:xfrm>
            <a:off x="1791887" y="5840370"/>
            <a:ext cx="14704227" cy="3839634"/>
            <a:chOff x="1168394" y="3810000"/>
            <a:chExt cx="9802818" cy="2559756"/>
          </a:xfrm>
        </p:grpSpPr>
        <p:sp>
          <p:nvSpPr>
            <p:cNvPr id="24" name="Rounded Rectangle 23"/>
            <p:cNvSpPr/>
            <p:nvPr/>
          </p:nvSpPr>
          <p:spPr bwMode="auto">
            <a:xfrm flipH="1">
              <a:off x="8837612" y="3992881"/>
              <a:ext cx="2133600" cy="2057400"/>
            </a:xfrm>
            <a:prstGeom prst="roundRect">
              <a:avLst>
                <a:gd name="adj" fmla="val 16432"/>
              </a:avLst>
            </a:prstGeom>
            <a:gradFill flip="none" rotWithShape="1">
              <a:gsLst>
                <a:gs pos="100000">
                  <a:srgbClr val="F6F8F8"/>
                </a:gs>
                <a:gs pos="0">
                  <a:schemeClr val="bg1"/>
                </a:gs>
              </a:gsLst>
              <a:lin ang="0" scaled="1"/>
              <a:tileRect/>
            </a:gradFill>
            <a:ln w="28575" cap="flat" cmpd="sng" algn="ctr">
              <a:gradFill flip="none" rotWithShape="1">
                <a:gsLst>
                  <a:gs pos="0">
                    <a:schemeClr val="accent6">
                      <a:lumMod val="40000"/>
                      <a:lumOff val="60000"/>
                    </a:schemeClr>
                  </a:gs>
                  <a:gs pos="50000">
                    <a:schemeClr val="bg1"/>
                  </a:gs>
                  <a:gs pos="100000">
                    <a:schemeClr val="bg1"/>
                  </a:gs>
                </a:gsLst>
                <a:lin ang="10800000" scaled="1"/>
                <a:tileRect/>
              </a:gradFill>
              <a:prstDash val="sysDot"/>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23" name="Rounded Rectangle 22"/>
            <p:cNvSpPr/>
            <p:nvPr/>
          </p:nvSpPr>
          <p:spPr bwMode="auto">
            <a:xfrm>
              <a:off x="1835678" y="3992881"/>
              <a:ext cx="2133600" cy="2057400"/>
            </a:xfrm>
            <a:prstGeom prst="roundRect">
              <a:avLst>
                <a:gd name="adj" fmla="val 16432"/>
              </a:avLst>
            </a:prstGeom>
            <a:gradFill flip="none" rotWithShape="1">
              <a:gsLst>
                <a:gs pos="100000">
                  <a:srgbClr val="F6F8F8"/>
                </a:gs>
                <a:gs pos="0">
                  <a:schemeClr val="bg1"/>
                </a:gs>
              </a:gsLst>
              <a:lin ang="0" scaled="1"/>
              <a:tileRect/>
            </a:gradFill>
            <a:ln w="28575" cap="flat" cmpd="sng" algn="ctr">
              <a:gradFill flip="none" rotWithShape="1">
                <a:gsLst>
                  <a:gs pos="0">
                    <a:schemeClr val="accent6">
                      <a:lumMod val="40000"/>
                      <a:lumOff val="60000"/>
                    </a:schemeClr>
                  </a:gs>
                  <a:gs pos="50000">
                    <a:schemeClr val="bg1"/>
                  </a:gs>
                  <a:gs pos="100000">
                    <a:schemeClr val="bg1"/>
                  </a:gs>
                </a:gsLst>
                <a:lin ang="10800000" scaled="1"/>
                <a:tileRect/>
              </a:gradFill>
              <a:prstDash val="sysDot"/>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2" name="Rectangle 1"/>
            <p:cNvSpPr/>
            <p:nvPr/>
          </p:nvSpPr>
          <p:spPr bwMode="auto">
            <a:xfrm>
              <a:off x="4711523" y="3810000"/>
              <a:ext cx="3406422" cy="2240281"/>
            </a:xfrm>
            <a:prstGeom prst="rect">
              <a:avLst/>
            </a:prstGeom>
            <a:gradFill flip="none" rotWithShape="1">
              <a:gsLst>
                <a:gs pos="96460">
                  <a:schemeClr val="bg1"/>
                </a:gs>
                <a:gs pos="0">
                  <a:schemeClr val="bg1"/>
                </a:gs>
                <a:gs pos="65000">
                  <a:srgbClr val="E1E7E8"/>
                </a:gs>
                <a:gs pos="25000">
                  <a:srgbClr val="DCE3E4"/>
                </a:gs>
              </a:gsLst>
              <a:lin ang="10800000" scaled="1"/>
              <a:tileRect/>
            </a:gradFill>
            <a:ln>
              <a:noFill/>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anose="020B0604020202020204" pitchFamily="34" charset="0"/>
              </a:pPr>
              <a:endParaRPr lang="en-US" dirty="0">
                <a:latin typeface="Oracle Sans" panose="020B0503020204020204" pitchFamily="34" charset="0"/>
                <a:cs typeface="Oracle Sans" panose="020B0503020204020204" pitchFamily="34" charset="0"/>
              </a:endParaRPr>
            </a:p>
          </p:txBody>
        </p:sp>
        <p:sp>
          <p:nvSpPr>
            <p:cNvPr id="49165" name="Rectangle 7"/>
            <p:cNvSpPr>
              <a:spLocks noChangeArrowheads="1"/>
            </p:cNvSpPr>
            <p:nvPr/>
          </p:nvSpPr>
          <p:spPr bwMode="blackWhite">
            <a:xfrm>
              <a:off x="5180250" y="3992881"/>
              <a:ext cx="2539339" cy="1828800"/>
            </a:xfrm>
            <a:prstGeom prst="rect">
              <a:avLst/>
            </a:prstGeom>
            <a:gradFill rotWithShape="1">
              <a:gsLst>
                <a:gs pos="0">
                  <a:srgbClr val="FFFF80"/>
                </a:gs>
                <a:gs pos="50000">
                  <a:srgbClr val="FFFFB3"/>
                </a:gs>
                <a:gs pos="100000">
                  <a:srgbClr val="FFFFDA"/>
                </a:gs>
              </a:gsLst>
              <a:lin ang="5400000" scaled="1"/>
            </a:gradFill>
            <a:ln w="28575">
              <a:solidFill>
                <a:srgbClr val="FFC000"/>
              </a:solidFill>
              <a:miter lim="800000"/>
              <a:headEnd/>
              <a:tailEnd/>
            </a:ln>
          </p:spPr>
          <p:txBody>
            <a:bodyPr wrap="none"/>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charset="0"/>
                <a:buNone/>
              </a:pPr>
              <a:r>
                <a:rPr lang="en-US" altLang="en-US" sz="2400" b="1" dirty="0">
                  <a:latin typeface="Oracle Sans" panose="020B0503020204020204" pitchFamily="34" charset="0"/>
                  <a:cs typeface="Oracle Sans" panose="020B0503020204020204" pitchFamily="34" charset="0"/>
                </a:rPr>
                <a:t>Modes</a:t>
              </a:r>
            </a:p>
          </p:txBody>
        </p:sp>
        <p:sp>
          <p:nvSpPr>
            <p:cNvPr id="49157" name="Line 14"/>
            <p:cNvSpPr>
              <a:spLocks noChangeShapeType="1"/>
            </p:cNvSpPr>
            <p:nvPr/>
          </p:nvSpPr>
          <p:spPr bwMode="auto">
            <a:xfrm>
              <a:off x="7715358" y="4643756"/>
              <a:ext cx="1426262" cy="0"/>
            </a:xfrm>
            <a:prstGeom prst="line">
              <a:avLst/>
            </a:prstGeom>
            <a:noFill/>
            <a:ln w="38100">
              <a:solidFill>
                <a:schemeClr val="accent2"/>
              </a:solidFill>
              <a:round/>
              <a:headEnd type="none" w="lg" len="lg"/>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49158" name="Line 15"/>
            <p:cNvSpPr>
              <a:spLocks noChangeShapeType="1"/>
            </p:cNvSpPr>
            <p:nvPr/>
          </p:nvSpPr>
          <p:spPr bwMode="auto">
            <a:xfrm flipH="1">
              <a:off x="7715357" y="5059681"/>
              <a:ext cx="1455887" cy="0"/>
            </a:xfrm>
            <a:prstGeom prst="line">
              <a:avLst/>
            </a:prstGeom>
            <a:noFill/>
            <a:ln w="38100">
              <a:solidFill>
                <a:schemeClr val="accent2"/>
              </a:solidFill>
              <a:round/>
              <a:headEnd type="none" w="lg" len="lg"/>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49159" name="Line 16"/>
            <p:cNvSpPr>
              <a:spLocks noChangeShapeType="1"/>
            </p:cNvSpPr>
            <p:nvPr/>
          </p:nvSpPr>
          <p:spPr bwMode="auto">
            <a:xfrm flipH="1">
              <a:off x="7709010" y="5440681"/>
              <a:ext cx="1432609" cy="0"/>
            </a:xfrm>
            <a:prstGeom prst="line">
              <a:avLst/>
            </a:prstGeom>
            <a:noFill/>
            <a:ln w="38100">
              <a:solidFill>
                <a:schemeClr val="accent2"/>
              </a:solidFill>
              <a:round/>
              <a:headEnd type="triangle" w="lg" len="lg"/>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49162" name="Line 4"/>
            <p:cNvSpPr>
              <a:spLocks noChangeShapeType="1"/>
            </p:cNvSpPr>
            <p:nvPr/>
          </p:nvSpPr>
          <p:spPr bwMode="auto">
            <a:xfrm flipH="1">
              <a:off x="3656648" y="5440681"/>
              <a:ext cx="1523603" cy="0"/>
            </a:xfrm>
            <a:prstGeom prst="line">
              <a:avLst/>
            </a:prstGeom>
            <a:noFill/>
            <a:ln w="38100">
              <a:solidFill>
                <a:schemeClr val="accent2"/>
              </a:solidFill>
              <a:round/>
              <a:headEnd type="triangle" w="lg" len="lg"/>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49163" name="Line 5"/>
            <p:cNvSpPr>
              <a:spLocks noChangeShapeType="1"/>
            </p:cNvSpPr>
            <p:nvPr/>
          </p:nvSpPr>
          <p:spPr bwMode="auto">
            <a:xfrm flipH="1">
              <a:off x="3656648" y="5059681"/>
              <a:ext cx="1523603" cy="0"/>
            </a:xfrm>
            <a:prstGeom prst="line">
              <a:avLst/>
            </a:prstGeom>
            <a:noFill/>
            <a:ln w="38100">
              <a:solidFill>
                <a:schemeClr val="accent2"/>
              </a:solidFill>
              <a:round/>
              <a:headEnd type="none" w="lg" len="lg"/>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49164" name="Line 6"/>
            <p:cNvSpPr>
              <a:spLocks noChangeShapeType="1"/>
            </p:cNvSpPr>
            <p:nvPr/>
          </p:nvSpPr>
          <p:spPr bwMode="auto">
            <a:xfrm>
              <a:off x="3656648" y="4643756"/>
              <a:ext cx="1523603" cy="0"/>
            </a:xfrm>
            <a:prstGeom prst="line">
              <a:avLst/>
            </a:prstGeom>
            <a:noFill/>
            <a:ln w="38100">
              <a:solidFill>
                <a:schemeClr val="accent2"/>
              </a:solidFill>
              <a:round/>
              <a:headEnd type="none" w="lg" len="lg"/>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49166" name="Rectangle 8"/>
            <p:cNvSpPr>
              <a:spLocks noChangeArrowheads="1"/>
            </p:cNvSpPr>
            <p:nvPr/>
          </p:nvSpPr>
          <p:spPr bwMode="gray">
            <a:xfrm>
              <a:off x="5311450" y="4546919"/>
              <a:ext cx="374553" cy="246062"/>
            </a:xfrm>
            <a:prstGeom prst="rect">
              <a:avLst/>
            </a:prstGeom>
            <a:solidFill>
              <a:srgbClr val="00FF00"/>
            </a:solidFill>
            <a:ln w="2857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US" altLang="en-US" dirty="0">
                <a:latin typeface="Oracle Sans" panose="020B0503020204020204" pitchFamily="34" charset="0"/>
                <a:cs typeface="Oracle Sans" panose="020B0503020204020204" pitchFamily="34" charset="0"/>
              </a:endParaRPr>
            </a:p>
          </p:txBody>
        </p:sp>
        <p:sp>
          <p:nvSpPr>
            <p:cNvPr id="49167" name="Rectangle 9"/>
            <p:cNvSpPr>
              <a:spLocks noChangeArrowheads="1"/>
            </p:cNvSpPr>
            <p:nvPr/>
          </p:nvSpPr>
          <p:spPr bwMode="gray">
            <a:xfrm>
              <a:off x="5313567" y="5345432"/>
              <a:ext cx="374552" cy="246063"/>
            </a:xfrm>
            <a:prstGeom prst="rect">
              <a:avLst/>
            </a:prstGeom>
            <a:solidFill>
              <a:srgbClr val="009999"/>
            </a:solidFill>
            <a:ln w="2857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US" altLang="en-US" dirty="0">
                <a:latin typeface="Oracle Sans" panose="020B0503020204020204" pitchFamily="34" charset="0"/>
                <a:cs typeface="Oracle Sans" panose="020B0503020204020204" pitchFamily="34" charset="0"/>
              </a:endParaRPr>
            </a:p>
          </p:txBody>
        </p:sp>
        <p:sp>
          <p:nvSpPr>
            <p:cNvPr id="49168" name="Rectangle 10"/>
            <p:cNvSpPr>
              <a:spLocks noChangeArrowheads="1"/>
            </p:cNvSpPr>
            <p:nvPr/>
          </p:nvSpPr>
          <p:spPr bwMode="auto">
            <a:xfrm>
              <a:off x="5702933" y="4477069"/>
              <a:ext cx="2016657" cy="831639"/>
            </a:xfrm>
            <a:prstGeom prst="rect">
              <a:avLst/>
            </a:prstGeom>
            <a:noFill/>
            <a:ln w="9525">
              <a:noFill/>
              <a:miter lim="800000"/>
              <a:headEnd/>
              <a:tailEnd/>
            </a:ln>
          </p:spPr>
          <p:txBody>
            <a:bodyPr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50000"/>
                </a:spcBef>
                <a:tabLst>
                  <a:tab pos="1800225" algn="l"/>
                </a:tabLst>
              </a:pPr>
              <a:r>
                <a:rPr lang="en-US" altLang="en-US" b="1" dirty="0">
                  <a:latin typeface="Courier New" pitchFamily="49" charset="0"/>
                  <a:cs typeface="Oracle Sans" panose="020B0503020204020204" pitchFamily="34" charset="0"/>
                </a:rPr>
                <a:t>IN</a:t>
              </a:r>
              <a:r>
                <a:rPr lang="en-US" altLang="en-US" b="1" dirty="0">
                  <a:latin typeface="Oracle Sans" panose="020B0503020204020204" pitchFamily="34" charset="0"/>
                  <a:cs typeface="Oracle Sans" panose="020B0503020204020204" pitchFamily="34" charset="0"/>
                </a:rPr>
                <a:t> (default)</a:t>
              </a:r>
            </a:p>
            <a:p>
              <a:pPr>
                <a:spcBef>
                  <a:spcPct val="50000"/>
                </a:spcBef>
                <a:tabLst>
                  <a:tab pos="1800225" algn="l"/>
                </a:tabLst>
              </a:pPr>
              <a:r>
                <a:rPr lang="en-US" altLang="en-US" b="1" dirty="0">
                  <a:latin typeface="Courier New" pitchFamily="49" charset="0"/>
                  <a:cs typeface="Oracle Sans" panose="020B0503020204020204" pitchFamily="34" charset="0"/>
                </a:rPr>
                <a:t>OUT</a:t>
              </a:r>
              <a:endParaRPr lang="en-US" altLang="en-US" b="1" dirty="0">
                <a:latin typeface="Oracle Sans" panose="020B0503020204020204" pitchFamily="34" charset="0"/>
                <a:cs typeface="Oracle Sans" panose="020B0503020204020204" pitchFamily="34" charset="0"/>
              </a:endParaRPr>
            </a:p>
            <a:p>
              <a:pPr>
                <a:spcBef>
                  <a:spcPct val="50000"/>
                </a:spcBef>
                <a:tabLst>
                  <a:tab pos="1800225" algn="l"/>
                </a:tabLst>
              </a:pPr>
              <a:r>
                <a:rPr lang="en-US" altLang="en-US" b="1" dirty="0">
                  <a:latin typeface="Courier New" pitchFamily="49" charset="0"/>
                  <a:cs typeface="Oracle Sans" panose="020B0503020204020204" pitchFamily="34" charset="0"/>
                </a:rPr>
                <a:t>IN OUT</a:t>
              </a:r>
              <a:endParaRPr lang="en-US" altLang="en-US" b="1" dirty="0">
                <a:latin typeface="Oracle Sans" panose="020B0503020204020204" pitchFamily="34" charset="0"/>
                <a:cs typeface="Oracle Sans" panose="020B0503020204020204" pitchFamily="34" charset="0"/>
              </a:endParaRPr>
            </a:p>
          </p:txBody>
        </p:sp>
        <p:sp>
          <p:nvSpPr>
            <p:cNvPr id="49169" name="Rectangle 11"/>
            <p:cNvSpPr>
              <a:spLocks noChangeArrowheads="1"/>
            </p:cNvSpPr>
            <p:nvPr/>
          </p:nvSpPr>
          <p:spPr bwMode="gray">
            <a:xfrm>
              <a:off x="5311450" y="4958082"/>
              <a:ext cx="374553" cy="246063"/>
            </a:xfrm>
            <a:prstGeom prst="rect">
              <a:avLst/>
            </a:prstGeom>
            <a:solidFill>
              <a:srgbClr val="00CCFF"/>
            </a:solidFill>
            <a:ln w="2857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US" altLang="en-US" dirty="0">
                <a:latin typeface="Oracle Sans" panose="020B0503020204020204" pitchFamily="34" charset="0"/>
                <a:cs typeface="Oracle Sans" panose="020B0503020204020204" pitchFamily="34" charset="0"/>
              </a:endParaRPr>
            </a:p>
          </p:txBody>
        </p:sp>
        <p:sp>
          <p:nvSpPr>
            <p:cNvPr id="49171" name="Rectangle 13"/>
            <p:cNvSpPr>
              <a:spLocks noChangeArrowheads="1"/>
            </p:cNvSpPr>
            <p:nvPr/>
          </p:nvSpPr>
          <p:spPr bwMode="auto">
            <a:xfrm>
              <a:off x="9210724" y="6049668"/>
              <a:ext cx="1160831" cy="320088"/>
            </a:xfrm>
            <a:prstGeom prst="rect">
              <a:avLst/>
            </a:prstGeom>
            <a:noFill/>
            <a:ln w="28575">
              <a:noFill/>
              <a:miter lim="800000"/>
              <a:headEnd type="none" w="sm" len="sm"/>
              <a:tailEnd type="none" w="sm" len="sm"/>
            </a:ln>
          </p:spPr>
          <p:txBody>
            <a:bodyPr wrap="none" lIns="109728" tIns="54864" rIns="109728" bIns="54864">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charset="0"/>
                <a:buNone/>
              </a:pPr>
              <a:r>
                <a:rPr lang="en-US" altLang="en-US" sz="2400" b="1" dirty="0">
                  <a:latin typeface="Oracle Sans" panose="020B0503020204020204" pitchFamily="34" charset="0"/>
                  <a:cs typeface="Oracle Sans" panose="020B0503020204020204" pitchFamily="34" charset="0"/>
                </a:rPr>
                <a:t>Procedure</a:t>
              </a:r>
            </a:p>
          </p:txBody>
        </p:sp>
        <p:sp>
          <p:nvSpPr>
            <p:cNvPr id="49173" name="Rectangle 20"/>
            <p:cNvSpPr>
              <a:spLocks noChangeArrowheads="1"/>
            </p:cNvSpPr>
            <p:nvPr/>
          </p:nvSpPr>
          <p:spPr bwMode="blackWhite">
            <a:xfrm>
              <a:off x="1168394" y="4224657"/>
              <a:ext cx="2471325" cy="1597024"/>
            </a:xfrm>
            <a:prstGeom prst="rect">
              <a:avLst/>
            </a:prstGeom>
            <a:gradFill flip="none" rotWithShape="1">
              <a:gsLst>
                <a:gs pos="100000">
                  <a:srgbClr val="E8F5FF"/>
                </a:gs>
                <a:gs pos="0">
                  <a:schemeClr val="bg1"/>
                </a:gs>
              </a:gsLst>
              <a:lin ang="0" scaled="1"/>
              <a:tileRect/>
            </a:gradFill>
            <a:ln w="28575" cap="flat" cmpd="sng" algn="ctr">
              <a:gradFill flip="none" rotWithShape="1">
                <a:gsLst>
                  <a:gs pos="0">
                    <a:srgbClr val="BEE5FF"/>
                  </a:gs>
                  <a:gs pos="50000">
                    <a:schemeClr val="bg1"/>
                  </a:gs>
                  <a:gs pos="100000">
                    <a:schemeClr val="bg1"/>
                  </a:gs>
                </a:gsLst>
                <a:lin ang="10800000" scaled="1"/>
                <a:tileRect/>
              </a:gradFill>
              <a:prstDash val="sysDot"/>
              <a:round/>
              <a:headEnd type="none" w="sm" len="sm"/>
              <a:tailEnd type="none" w="sm" len="sm"/>
            </a:ln>
            <a:effectLst/>
          </p:spPr>
          <p:txBody>
            <a:bodyPr lIns="150876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r>
                <a:rPr lang="en-US" altLang="en-US" sz="2100" b="1" dirty="0">
                  <a:latin typeface="Oracle Sans" panose="020B0503020204020204" pitchFamily="34" charset="0"/>
                  <a:cs typeface="Oracle Sans" panose="020B0503020204020204" pitchFamily="34" charset="0"/>
                </a:rPr>
                <a:t>Calling</a:t>
              </a:r>
              <a:br>
                <a:rPr lang="en-US" altLang="en-US" sz="2100" b="1" dirty="0">
                  <a:latin typeface="Oracle Sans" panose="020B0503020204020204" pitchFamily="34" charset="0"/>
                  <a:cs typeface="Oracle Sans" panose="020B0503020204020204" pitchFamily="34" charset="0"/>
                </a:rPr>
              </a:br>
              <a:r>
                <a:rPr lang="en-US" altLang="en-US" sz="2100" b="1" dirty="0">
                  <a:latin typeface="Oracle Sans" panose="020B0503020204020204" pitchFamily="34" charset="0"/>
                  <a:cs typeface="Oracle Sans" panose="020B0503020204020204" pitchFamily="34" charset="0"/>
                </a:rPr>
                <a:t>environment</a:t>
              </a:r>
            </a:p>
          </p:txBody>
        </p:sp>
        <p:pic>
          <p:nvPicPr>
            <p:cNvPr id="22" name="Picture 21" descr="3_PL_SQL-Block.png"/>
            <p:cNvPicPr>
              <a:picLocks noChangeAspect="1"/>
            </p:cNvPicPr>
            <p:nvPr/>
          </p:nvPicPr>
          <p:blipFill>
            <a:blip r:embed="rId4" cstate="print"/>
            <a:stretch>
              <a:fillRect/>
            </a:stretch>
          </p:blipFill>
          <p:spPr>
            <a:xfrm>
              <a:off x="9176584" y="4138026"/>
              <a:ext cx="1127344" cy="1782996"/>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291204" y="4546919"/>
              <a:ext cx="1003255" cy="1119187"/>
            </a:xfrm>
            <a:prstGeom prst="rect">
              <a:avLst/>
            </a:prstGeom>
          </p:spPr>
        </p:pic>
      </p:grpSp>
    </p:spTree>
    <p:custDataLst>
      <p:tags r:id="rId1"/>
    </p:custDataLst>
    <p:extLst>
      <p:ext uri="{BB962C8B-B14F-4D97-AF65-F5344CB8AC3E}">
        <p14:creationId xmlns:p14="http://schemas.microsoft.com/office/powerpoint/2010/main" val="3623227470"/>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Comparing the Parameter Modes</a:t>
            </a:r>
          </a:p>
        </p:txBody>
      </p:sp>
      <p:graphicFrame>
        <p:nvGraphicFramePr>
          <p:cNvPr id="3" name="Table 2"/>
          <p:cNvGraphicFramePr>
            <a:graphicFrameLocks noGrp="1"/>
          </p:cNvGraphicFramePr>
          <p:nvPr>
            <p:extLst>
              <p:ext uri="{D42A27DB-BD31-4B8C-83A1-F6EECF244321}">
                <p14:modId xmlns:p14="http://schemas.microsoft.com/office/powerpoint/2010/main" val="575862085"/>
              </p:ext>
            </p:extLst>
          </p:nvPr>
        </p:nvGraphicFramePr>
        <p:xfrm>
          <a:off x="1205447" y="2386429"/>
          <a:ext cx="15877107" cy="5945942"/>
        </p:xfrm>
        <a:graphic>
          <a:graphicData uri="http://schemas.openxmlformats.org/drawingml/2006/table">
            <a:tbl>
              <a:tblPr firstRow="1" lastRow="1" bandCol="1">
                <a:tableStyleId>{5FD0F851-EC5A-4D38-B0AD-8093EC10F338}</a:tableStyleId>
              </a:tblPr>
              <a:tblGrid>
                <a:gridCol w="5292369">
                  <a:extLst>
                    <a:ext uri="{9D8B030D-6E8A-4147-A177-3AD203B41FA5}">
                      <a16:colId xmlns:a16="http://schemas.microsoft.com/office/drawing/2014/main" val="20000"/>
                    </a:ext>
                  </a:extLst>
                </a:gridCol>
                <a:gridCol w="5292369">
                  <a:extLst>
                    <a:ext uri="{9D8B030D-6E8A-4147-A177-3AD203B41FA5}">
                      <a16:colId xmlns:a16="http://schemas.microsoft.com/office/drawing/2014/main" val="20001"/>
                    </a:ext>
                  </a:extLst>
                </a:gridCol>
                <a:gridCol w="5292369">
                  <a:extLst>
                    <a:ext uri="{9D8B030D-6E8A-4147-A177-3AD203B41FA5}">
                      <a16:colId xmlns:a16="http://schemas.microsoft.com/office/drawing/2014/main" val="20002"/>
                    </a:ext>
                  </a:extLst>
                </a:gridCol>
              </a:tblGrid>
              <a:tr h="637881">
                <a:tc>
                  <a:txBody>
                    <a:bodyPr/>
                    <a:lstStyle/>
                    <a:p>
                      <a:pPr algn="ctr"/>
                      <a:r>
                        <a:rPr lang="en-US" sz="3000" dirty="0">
                          <a:solidFill>
                            <a:schemeClr val="bg1"/>
                          </a:solidFill>
                          <a:latin typeface="Courier New" pitchFamily="49" charset="0"/>
                        </a:rPr>
                        <a:t>IN</a:t>
                      </a:r>
                      <a:endParaRPr lang="en-US" sz="3600" dirty="0">
                        <a:solidFill>
                          <a:schemeClr val="bg1"/>
                        </a:solidFill>
                      </a:endParaRPr>
                    </a:p>
                  </a:txBody>
                  <a:tcPr marL="137160" marR="137160" marT="68580" marB="68580">
                    <a:solidFill>
                      <a:srgbClr val="8DA6B1"/>
                    </a:solidFill>
                  </a:tcPr>
                </a:tc>
                <a:tc>
                  <a:txBody>
                    <a:bodyPr/>
                    <a:lstStyle/>
                    <a:p>
                      <a:pPr algn="ctr"/>
                      <a:r>
                        <a:rPr lang="en-US" sz="3000" dirty="0">
                          <a:solidFill>
                            <a:schemeClr val="bg1"/>
                          </a:solidFill>
                          <a:latin typeface="Courier New" pitchFamily="49" charset="0"/>
                        </a:rPr>
                        <a:t>OUT</a:t>
                      </a:r>
                      <a:endParaRPr lang="en-US" sz="3600" dirty="0">
                        <a:solidFill>
                          <a:schemeClr val="bg1"/>
                        </a:solidFill>
                      </a:endParaRPr>
                    </a:p>
                  </a:txBody>
                  <a:tcPr marL="137160" marR="137160" marT="68580" marB="68580">
                    <a:solidFill>
                      <a:srgbClr val="8DA6B1"/>
                    </a:solidFill>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3000" dirty="0">
                          <a:solidFill>
                            <a:schemeClr val="bg1"/>
                          </a:solidFill>
                          <a:latin typeface="Courier New" pitchFamily="49" charset="0"/>
                        </a:rPr>
                        <a:t>IN OUT</a:t>
                      </a:r>
                    </a:p>
                  </a:txBody>
                  <a:tcPr marL="137160" marR="137160" marT="68580" marB="68580">
                    <a:solidFill>
                      <a:srgbClr val="8DA6B1"/>
                    </a:solidFill>
                  </a:tcPr>
                </a:tc>
                <a:extLst>
                  <a:ext uri="{0D108BD9-81ED-4DB2-BD59-A6C34878D82A}">
                    <a16:rowId xmlns:a16="http://schemas.microsoft.com/office/drawing/2014/main" val="10000"/>
                  </a:ext>
                </a:extLst>
              </a:tr>
              <a:tr h="596991">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2400" dirty="0"/>
                        <a:t>It is the default mode.</a:t>
                      </a:r>
                    </a:p>
                  </a:txBody>
                  <a:tcPr marL="137160" marR="137160" marT="68580" marB="68580">
                    <a:solidFill>
                      <a:srgbClr val="EFF3F4"/>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2400" dirty="0"/>
                        <a:t>It must be specified.</a:t>
                      </a:r>
                    </a:p>
                  </a:txBody>
                  <a:tcPr marL="137160" marR="137160" marT="68580" marB="68580"/>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2400" dirty="0"/>
                        <a:t>It must be specified.</a:t>
                      </a:r>
                    </a:p>
                  </a:txBody>
                  <a:tcPr marL="137160" marR="137160" marT="68580" marB="68580">
                    <a:solidFill>
                      <a:srgbClr val="EFF3F4"/>
                    </a:solidFill>
                  </a:tcPr>
                </a:tc>
                <a:extLst>
                  <a:ext uri="{0D108BD9-81ED-4DB2-BD59-A6C34878D82A}">
                    <a16:rowId xmlns:a16="http://schemas.microsoft.com/office/drawing/2014/main" val="10001"/>
                  </a:ext>
                </a:extLst>
              </a:tr>
              <a:tr h="12344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2400" dirty="0"/>
                        <a:t>Value is passed into subprogram.</a:t>
                      </a:r>
                    </a:p>
                  </a:txBody>
                  <a:tcPr marL="137160" marR="137160" marT="68580" marB="68580">
                    <a:solidFill>
                      <a:srgbClr val="EFF3F4"/>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2400" dirty="0"/>
                        <a:t>Value is returned to the calling environment.</a:t>
                      </a:r>
                    </a:p>
                  </a:txBody>
                  <a:tcPr marL="137160" marR="137160" marT="68580" marB="68580"/>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2400" dirty="0"/>
                        <a:t>Value is passed into sub-program; value is returned to calling environment.</a:t>
                      </a:r>
                    </a:p>
                  </a:txBody>
                  <a:tcPr marL="137160" marR="137160" marT="68580" marB="68580">
                    <a:solidFill>
                      <a:srgbClr val="EFF3F4"/>
                    </a:solidFill>
                  </a:tcPr>
                </a:tc>
                <a:extLst>
                  <a:ext uri="{0D108BD9-81ED-4DB2-BD59-A6C34878D82A}">
                    <a16:rowId xmlns:a16="http://schemas.microsoft.com/office/drawing/2014/main" val="10002"/>
                  </a:ext>
                </a:extLst>
              </a:tr>
              <a:tr h="86868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2400" dirty="0"/>
                        <a:t>Formal parameter acts as a constant.</a:t>
                      </a:r>
                    </a:p>
                  </a:txBody>
                  <a:tcPr marL="137160" marR="137160" marT="68580" marB="68580">
                    <a:solidFill>
                      <a:srgbClr val="EFF3F4"/>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2400" dirty="0"/>
                        <a:t>It is uninitialized variable.</a:t>
                      </a:r>
                    </a:p>
                  </a:txBody>
                  <a:tcPr marL="137160" marR="137160" marT="68580" marB="68580"/>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2400" dirty="0"/>
                        <a:t>It is initialized variable.</a:t>
                      </a:r>
                    </a:p>
                  </a:txBody>
                  <a:tcPr marL="137160" marR="137160" marT="68580" marB="68580">
                    <a:solidFill>
                      <a:srgbClr val="EFF3F4"/>
                    </a:solidFill>
                  </a:tcPr>
                </a:tc>
                <a:extLst>
                  <a:ext uri="{0D108BD9-81ED-4DB2-BD59-A6C34878D82A}">
                    <a16:rowId xmlns:a16="http://schemas.microsoft.com/office/drawing/2014/main" val="10003"/>
                  </a:ext>
                </a:extLst>
              </a:tr>
              <a:tr h="1324829">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2400" dirty="0"/>
                        <a:t>Actual parameter can be a literal, expression, constant, or initialized variable.</a:t>
                      </a:r>
                    </a:p>
                  </a:txBody>
                  <a:tcPr marL="137160" marR="137160" marT="68580" marB="68580">
                    <a:lnB w="12700" cap="flat" cmpd="sng" algn="ctr">
                      <a:solidFill>
                        <a:srgbClr val="EFF3F4"/>
                      </a:solidFill>
                      <a:prstDash val="solid"/>
                      <a:round/>
                      <a:headEnd type="none" w="med" len="med"/>
                      <a:tailEnd type="none" w="med" len="med"/>
                    </a:lnB>
                    <a:solidFill>
                      <a:srgbClr val="EFF3F4"/>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2400" dirty="0"/>
                        <a:t>It must be a variable.</a:t>
                      </a:r>
                    </a:p>
                  </a:txBody>
                  <a:tcPr marL="137160" marR="137160" marT="68580" marB="68580">
                    <a:lnB w="12700" cap="flat" cmpd="sng" algn="ctr">
                      <a:solidFill>
                        <a:schemeClr val="bg1"/>
                      </a:solidFill>
                      <a:prstDash val="solid"/>
                      <a:round/>
                      <a:headEnd type="none" w="med" len="med"/>
                      <a:tailEnd type="none" w="med" len="med"/>
                    </a:lnB>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2400" dirty="0"/>
                        <a:t>It must be a variable.</a:t>
                      </a:r>
                    </a:p>
                  </a:txBody>
                  <a:tcPr marL="137160" marR="137160" marT="68580" marB="68580">
                    <a:lnB w="12700" cap="flat" cmpd="sng" algn="ctr">
                      <a:solidFill>
                        <a:srgbClr val="EFF3F4"/>
                      </a:solidFill>
                      <a:prstDash val="solid"/>
                      <a:round/>
                      <a:headEnd type="none" w="med" len="med"/>
                      <a:tailEnd type="none" w="med" len="med"/>
                    </a:lnB>
                    <a:solidFill>
                      <a:srgbClr val="EFF3F4"/>
                    </a:solidFill>
                  </a:tcPr>
                </a:tc>
                <a:extLst>
                  <a:ext uri="{0D108BD9-81ED-4DB2-BD59-A6C34878D82A}">
                    <a16:rowId xmlns:a16="http://schemas.microsoft.com/office/drawing/2014/main" val="10004"/>
                  </a:ext>
                </a:extLst>
              </a:tr>
              <a:tr h="1283121">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2400" b="0" dirty="0"/>
                        <a:t>It can be assigned a default value.</a:t>
                      </a:r>
                    </a:p>
                  </a:txBody>
                  <a:tcPr marL="137160" marR="137160" marT="68580" marB="68580">
                    <a:lnT w="12700" cap="flat" cmpd="sng" algn="ctr">
                      <a:solidFill>
                        <a:srgbClr val="EFF3F4"/>
                      </a:solidFill>
                      <a:prstDash val="solid"/>
                      <a:round/>
                      <a:headEnd type="none" w="med" len="med"/>
                      <a:tailEnd type="none" w="med" len="med"/>
                    </a:lnT>
                    <a:solidFill>
                      <a:srgbClr val="EFF3F4"/>
                    </a:solidFill>
                  </a:tcPr>
                </a:tc>
                <a:tc>
                  <a:txBody>
                    <a:bodyPr/>
                    <a:lstStyle/>
                    <a:p>
                      <a:pPr defTabSz="228600" eaLnBrk="1" hangingPunct="1">
                        <a:spcBef>
                          <a:spcPct val="20000"/>
                        </a:spcBef>
                        <a:buClr>
                          <a:srgbClr val="000000"/>
                        </a:buClr>
                        <a:buFont typeface="Arial" charset="0"/>
                        <a:buNone/>
                      </a:pPr>
                      <a:r>
                        <a:rPr lang="en-US" altLang="en-US" sz="2400" b="0" dirty="0"/>
                        <a:t>It cannot be assigned</a:t>
                      </a:r>
                    </a:p>
                    <a:p>
                      <a:pPr defTabSz="228600" eaLnBrk="1" hangingPunct="1">
                        <a:spcBef>
                          <a:spcPct val="20000"/>
                        </a:spcBef>
                        <a:buClr>
                          <a:srgbClr val="000000"/>
                        </a:buClr>
                        <a:buFont typeface="Arial" charset="0"/>
                        <a:buNone/>
                      </a:pPr>
                      <a:r>
                        <a:rPr lang="en-US" altLang="en-US" sz="2400" b="0" dirty="0"/>
                        <a:t>a default value.</a:t>
                      </a:r>
                    </a:p>
                  </a:txBody>
                  <a:tcPr marL="137160" marR="137160" marT="68580" marB="68580">
                    <a:lnT w="12700" cap="flat" cmpd="sng" algn="ctr">
                      <a:solidFill>
                        <a:schemeClr val="bg1"/>
                      </a:solidFill>
                      <a:prstDash val="solid"/>
                      <a:round/>
                      <a:headEnd type="none" w="med" len="med"/>
                      <a:tailEnd type="none" w="med" len="med"/>
                    </a:lnT>
                  </a:tcPr>
                </a:tc>
                <a:tc>
                  <a:txBody>
                    <a:bodyPr/>
                    <a:lstStyle/>
                    <a:p>
                      <a:pPr defTabSz="228600" eaLnBrk="1" hangingPunct="1">
                        <a:spcBef>
                          <a:spcPct val="20000"/>
                        </a:spcBef>
                        <a:buClr>
                          <a:srgbClr val="000000"/>
                        </a:buClr>
                        <a:buFont typeface="Arial" charset="0"/>
                        <a:buNone/>
                      </a:pPr>
                      <a:r>
                        <a:rPr lang="en-US" altLang="en-US" sz="2400" b="0" dirty="0"/>
                        <a:t>It</a:t>
                      </a:r>
                      <a:r>
                        <a:rPr lang="en-US" altLang="en-US" sz="2400" b="0" baseline="0" dirty="0"/>
                        <a:t> c</a:t>
                      </a:r>
                      <a:r>
                        <a:rPr lang="en-US" altLang="en-US" sz="2400" b="0" dirty="0"/>
                        <a:t>annot be assigned</a:t>
                      </a:r>
                    </a:p>
                    <a:p>
                      <a:pPr defTabSz="228600" eaLnBrk="1" hangingPunct="1">
                        <a:spcBef>
                          <a:spcPct val="20000"/>
                        </a:spcBef>
                        <a:buClr>
                          <a:srgbClr val="000000"/>
                        </a:buClr>
                        <a:buFont typeface="Arial" charset="0"/>
                        <a:buNone/>
                      </a:pPr>
                      <a:r>
                        <a:rPr lang="en-US" altLang="en-US" sz="2400" b="0" dirty="0"/>
                        <a:t>a default value.</a:t>
                      </a:r>
                    </a:p>
                  </a:txBody>
                  <a:tcPr marL="137160" marR="137160" marT="68580" marB="68580">
                    <a:lnT w="12700" cap="flat" cmpd="sng" algn="ctr">
                      <a:solidFill>
                        <a:srgbClr val="EFF3F4"/>
                      </a:solidFill>
                      <a:prstDash val="solid"/>
                      <a:round/>
                      <a:headEnd type="none" w="med" len="med"/>
                      <a:tailEnd type="none" w="med" len="med"/>
                    </a:lnT>
                    <a:solidFill>
                      <a:srgbClr val="EFF3F4"/>
                    </a:solidFill>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3135532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the </a:t>
            </a:r>
            <a:r>
              <a:rPr lang="en-US" altLang="en-US" dirty="0">
                <a:latin typeface="Courier New" panose="02070309020205020404" pitchFamily="49" charset="0"/>
                <a:cs typeface="Courier New" panose="02070309020205020404" pitchFamily="49" charset="0"/>
              </a:rPr>
              <a:t>IN</a:t>
            </a:r>
            <a:r>
              <a:rPr lang="en-US" altLang="en-US" dirty="0">
                <a:latin typeface="+mj-lt"/>
                <a:cs typeface="Oracle Sans" panose="020B0503020204020204" pitchFamily="34" charset="0"/>
              </a:rPr>
              <a:t> Parameter Mode: Example</a:t>
            </a:r>
          </a:p>
        </p:txBody>
      </p:sp>
      <p:grpSp>
        <p:nvGrpSpPr>
          <p:cNvPr id="4" name="Group 3">
            <a:extLst>
              <a:ext uri="{FF2B5EF4-FFF2-40B4-BE49-F238E27FC236}">
                <a16:creationId xmlns:a16="http://schemas.microsoft.com/office/drawing/2014/main" id="{9584A617-171B-4FBD-84DF-9040A235B86D}"/>
              </a:ext>
            </a:extLst>
          </p:cNvPr>
          <p:cNvGrpSpPr/>
          <p:nvPr/>
        </p:nvGrpSpPr>
        <p:grpSpPr>
          <a:xfrm>
            <a:off x="1065776" y="2558010"/>
            <a:ext cx="16156449" cy="5681834"/>
            <a:chOff x="914400" y="2286001"/>
            <a:chExt cx="16156449" cy="5681834"/>
          </a:xfrm>
        </p:grpSpPr>
        <p:sp>
          <p:nvSpPr>
            <p:cNvPr id="8" name="Content Placeholder 2"/>
            <p:cNvSpPr txBox="1">
              <a:spLocks/>
            </p:cNvSpPr>
            <p:nvPr/>
          </p:nvSpPr>
          <p:spPr bwMode="gray">
            <a:xfrm>
              <a:off x="914400" y="2286001"/>
              <a:ext cx="16124807" cy="302575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r>
                <a:rPr lang="en-US" altLang="en-US" b="1">
                  <a:latin typeface="Courier New" pitchFamily="49" charset="0"/>
                  <a:cs typeface="Oracle Sans" panose="020B0503020204020204" pitchFamily="34" charset="0"/>
                </a:rPr>
                <a:t>CREATE OR REPLACE PROCEDURE query_emp </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(p_id IN employees.employee_id%TYPE) AS</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v_name employees.last_name%TYPE;</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v_salary employees.salary%TYPE;</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BEGIN </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SELECT last_name, salary INTO v_name,v_salary</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FROM employees </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WHERE employee_id = p_id;</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DBMS_OUTPUT.PUT_LINE(' Current Salary of '||v_name || ' is '|| v_salary);</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END query_emp;</a:t>
              </a:r>
              <a:endParaRPr lang="en-US" altLang="en-US" b="1" dirty="0">
                <a:latin typeface="Courier New" pitchFamily="49" charset="0"/>
                <a:cs typeface="Oracle Sans" panose="020B0503020204020204" pitchFamily="34" charset="0"/>
              </a:endParaRPr>
            </a:p>
          </p:txBody>
        </p:sp>
        <p:sp>
          <p:nvSpPr>
            <p:cNvPr id="9" name="Content Placeholder 2"/>
            <p:cNvSpPr txBox="1">
              <a:spLocks/>
            </p:cNvSpPr>
            <p:nvPr/>
          </p:nvSpPr>
          <p:spPr bwMode="gray">
            <a:xfrm>
              <a:off x="946042" y="6190013"/>
              <a:ext cx="16124807" cy="339879"/>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r>
                <a:rPr lang="en-US" altLang="en-US" b="1">
                  <a:latin typeface="Courier New" pitchFamily="49" charset="0"/>
                  <a:cs typeface="Oracle Sans" panose="020B0503020204020204" pitchFamily="34" charset="0"/>
                </a:rPr>
                <a:t>EXECUTE query_emp(</a:t>
              </a:r>
              <a:r>
                <a:rPr lang="en-US" altLang="en-US" b="1">
                  <a:solidFill>
                    <a:schemeClr val="accent2"/>
                  </a:solidFill>
                  <a:latin typeface="Courier New" pitchFamily="49" charset="0"/>
                  <a:cs typeface="Oracle Sans" panose="020B0503020204020204" pitchFamily="34" charset="0"/>
                </a:rPr>
                <a:t>176</a:t>
              </a:r>
              <a:r>
                <a:rPr lang="en-US" altLang="en-US" b="1">
                  <a:latin typeface="Courier New" pitchFamily="49" charset="0"/>
                  <a:cs typeface="Oracle Sans" panose="020B0503020204020204" pitchFamily="34" charset="0"/>
                </a:rPr>
                <a:t>)</a:t>
              </a:r>
              <a:endParaRPr lang="en-US" altLang="en-US" b="1" dirty="0">
                <a:latin typeface="Courier New" pitchFamily="49" charset="0"/>
                <a:cs typeface="Oracle Sans" panose="020B0503020204020204" pitchFamily="34" charset="0"/>
              </a:endParaRPr>
            </a:p>
          </p:txBody>
        </p:sp>
        <p:pic>
          <p:nvPicPr>
            <p:cNvPr id="40" name="Picture 39" descr="les02_11.png"/>
            <p:cNvPicPr>
              <a:picLocks noChangeAspect="1"/>
            </p:cNvPicPr>
            <p:nvPr/>
          </p:nvPicPr>
          <p:blipFill>
            <a:blip r:embed="rId4" cstate="print"/>
            <a:stretch>
              <a:fillRect/>
            </a:stretch>
          </p:blipFill>
          <p:spPr>
            <a:xfrm>
              <a:off x="12168336" y="6024978"/>
              <a:ext cx="4628571" cy="1942857"/>
            </a:xfrm>
            <a:prstGeom prst="rect">
              <a:avLst/>
            </a:prstGeom>
          </p:spPr>
        </p:pic>
      </p:grpSp>
    </p:spTree>
    <p:custDataLst>
      <p:tags r:id="rId1"/>
    </p:custDataLst>
    <p:extLst>
      <p:ext uri="{BB962C8B-B14F-4D97-AF65-F5344CB8AC3E}">
        <p14:creationId xmlns:p14="http://schemas.microsoft.com/office/powerpoint/2010/main" val="216448036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6" name="Rectangle 5"/>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the </a:t>
            </a:r>
            <a:r>
              <a:rPr lang="en-US" altLang="en-US" dirty="0">
                <a:latin typeface="Courier New" panose="02070309020205020404" pitchFamily="49" charset="0"/>
                <a:cs typeface="Courier New" panose="02070309020205020404" pitchFamily="49" charset="0"/>
              </a:rPr>
              <a:t>OUT</a:t>
            </a:r>
            <a:r>
              <a:rPr lang="en-US" altLang="en-US" dirty="0">
                <a:latin typeface="+mj-lt"/>
                <a:cs typeface="Oracle Sans" panose="020B0503020204020204" pitchFamily="34" charset="0"/>
              </a:rPr>
              <a:t> Parameter Mode: Example</a:t>
            </a:r>
          </a:p>
        </p:txBody>
      </p:sp>
      <p:grpSp>
        <p:nvGrpSpPr>
          <p:cNvPr id="3" name="Group 2">
            <a:extLst>
              <a:ext uri="{FF2B5EF4-FFF2-40B4-BE49-F238E27FC236}">
                <a16:creationId xmlns:a16="http://schemas.microsoft.com/office/drawing/2014/main" id="{67F282BD-D39F-4002-9DBF-4A7D69FD76E6}"/>
              </a:ext>
            </a:extLst>
          </p:cNvPr>
          <p:cNvGrpSpPr/>
          <p:nvPr/>
        </p:nvGrpSpPr>
        <p:grpSpPr>
          <a:xfrm>
            <a:off x="1081205" y="2094760"/>
            <a:ext cx="16125591" cy="7225204"/>
            <a:chOff x="914400" y="2057400"/>
            <a:chExt cx="16125591" cy="7225204"/>
          </a:xfrm>
        </p:grpSpPr>
        <p:sp>
          <p:nvSpPr>
            <p:cNvPr id="5" name="Content Placeholder 2"/>
            <p:cNvSpPr txBox="1">
              <a:spLocks/>
            </p:cNvSpPr>
            <p:nvPr/>
          </p:nvSpPr>
          <p:spPr bwMode="gray">
            <a:xfrm>
              <a:off x="914400" y="2057400"/>
              <a:ext cx="16125591" cy="362261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CREATE OR REPLACE PROCEDURE query_emp</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 (</a:t>
              </a:r>
              <a:r>
                <a:rPr lang="en-US" altLang="en-US" sz="2400" b="1">
                  <a:solidFill>
                    <a:schemeClr val="accent2"/>
                  </a:solidFill>
                  <a:latin typeface="Courier New" pitchFamily="49" charset="0"/>
                  <a:cs typeface="Oracle Sans" panose="020B0503020204020204" pitchFamily="34" charset="0"/>
                </a:rPr>
                <a:t>p_id</a:t>
              </a:r>
              <a:r>
                <a:rPr lang="en-US" altLang="en-US" sz="2400" b="1">
                  <a:solidFill>
                    <a:srgbClr val="000000"/>
                  </a:solidFill>
                  <a:latin typeface="Courier New" pitchFamily="49" charset="0"/>
                  <a:cs typeface="Oracle Sans" panose="020B0503020204020204" pitchFamily="34" charset="0"/>
                </a:rPr>
                <a:t>     IN  employees.employee_id%TYPE,</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  </a:t>
              </a:r>
              <a:r>
                <a:rPr lang="en-US" altLang="en-US" sz="2400" b="1">
                  <a:solidFill>
                    <a:schemeClr val="accent2"/>
                  </a:solidFill>
                  <a:latin typeface="Courier New" pitchFamily="49" charset="0"/>
                  <a:cs typeface="Oracle Sans" panose="020B0503020204020204" pitchFamily="34" charset="0"/>
                </a:rPr>
                <a:t>p_name</a:t>
              </a:r>
              <a:r>
                <a:rPr lang="en-US" altLang="en-US" sz="2400" b="1">
                  <a:solidFill>
                    <a:srgbClr val="000000"/>
                  </a:solidFill>
                  <a:latin typeface="Courier New" pitchFamily="49" charset="0"/>
                  <a:cs typeface="Oracle Sans" panose="020B0503020204020204" pitchFamily="34" charset="0"/>
                </a:rPr>
                <a:t>   OUT employees.last_name%TYPE,</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  </a:t>
              </a:r>
              <a:r>
                <a:rPr lang="en-US" altLang="en-US" sz="2400" b="1">
                  <a:solidFill>
                    <a:schemeClr val="accent2"/>
                  </a:solidFill>
                  <a:latin typeface="Courier New" pitchFamily="49" charset="0"/>
                  <a:cs typeface="Oracle Sans" panose="020B0503020204020204" pitchFamily="34" charset="0"/>
                </a:rPr>
                <a:t>p_salary</a:t>
              </a:r>
              <a:r>
                <a:rPr lang="en-US" altLang="en-US" sz="2400" b="1">
                  <a:solidFill>
                    <a:srgbClr val="000000"/>
                  </a:solidFill>
                  <a:latin typeface="Courier New" pitchFamily="49" charset="0"/>
                  <a:cs typeface="Oracle Sans" panose="020B0503020204020204" pitchFamily="34" charset="0"/>
                </a:rPr>
                <a:t> OUT employees.salary%TYPE) IS</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BEGIN</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  SELECT  last_name, salary INTO p_name, p_salary</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  FROM    employees</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  WHERE   employee_id = p_id;</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END query_emp;</a:t>
              </a:r>
              <a:endParaRPr lang="en-US" altLang="en-US" sz="2400" b="1" dirty="0">
                <a:solidFill>
                  <a:srgbClr val="000000"/>
                </a:solidFill>
                <a:latin typeface="Courier New" pitchFamily="49" charset="0"/>
                <a:cs typeface="Oracle Sans" panose="020B0503020204020204" pitchFamily="34" charset="0"/>
              </a:endParaRPr>
            </a:p>
          </p:txBody>
        </p:sp>
        <p:sp>
          <p:nvSpPr>
            <p:cNvPr id="10" name="Content Placeholder 2"/>
            <p:cNvSpPr txBox="1">
              <a:spLocks/>
            </p:cNvSpPr>
            <p:nvPr/>
          </p:nvSpPr>
          <p:spPr bwMode="gray">
            <a:xfrm>
              <a:off x="914400" y="6057900"/>
              <a:ext cx="16125591" cy="3224704"/>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CREATE OR REPLACE PROCEDURE display AS</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  v_emp_name employees.last_name%TYPE;</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  v_emp_sal  employees.salary%TYPE;</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BEGIN</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  query_emp(171, v_emp_name, v_emp_sal);</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  DBMS_OUTPUT.PUT_LINE(v_emp_name||' earns '|| to_char(v_emp_sal, '$999,999.00'));</a:t>
              </a:r>
            </a:p>
            <a:p>
              <a:pPr marL="685800" indent="-685800" defTabSz="600075">
                <a:tabLst>
                  <a:tab pos="600075" algn="r"/>
                  <a:tab pos="1009650" algn="l"/>
                </a:tabLst>
              </a:pPr>
              <a:r>
                <a:rPr lang="en-US" altLang="en-US" sz="2400" b="1">
                  <a:solidFill>
                    <a:srgbClr val="000000"/>
                  </a:solidFill>
                  <a:latin typeface="Courier New" pitchFamily="49" charset="0"/>
                  <a:cs typeface="Oracle Sans" panose="020B0503020204020204" pitchFamily="34" charset="0"/>
                </a:rPr>
                <a:t>END display;</a:t>
              </a:r>
            </a:p>
            <a:p>
              <a:pPr marL="685800" indent="-685800" defTabSz="600075">
                <a:tabLst>
                  <a:tab pos="600075" algn="r"/>
                  <a:tab pos="1009650" algn="l"/>
                </a:tabLst>
              </a:pPr>
              <a:r>
                <a:rPr lang="en-US" sz="2400" b="1">
                  <a:solidFill>
                    <a:srgbClr val="000000"/>
                  </a:solidFill>
                  <a:latin typeface="Courier New" pitchFamily="49" charset="0"/>
                  <a:cs typeface="Oracle Sans" panose="020B0503020204020204" pitchFamily="34" charset="0"/>
                </a:rPr>
                <a:t>EXECUTE display;</a:t>
              </a:r>
              <a:endParaRPr lang="en-US" sz="2400" dirty="0">
                <a:latin typeface="Oracle Sans" panose="020B0503020204020204" pitchFamily="34" charset="0"/>
                <a:cs typeface="Oracle Sans" panose="020B0503020204020204" pitchFamily="34" charset="0"/>
              </a:endParaRPr>
            </a:p>
          </p:txBody>
        </p:sp>
        <p:pic>
          <p:nvPicPr>
            <p:cNvPr id="12" name="Picture 11" descr="les02_15.png"/>
            <p:cNvPicPr>
              <a:picLocks noChangeAspect="1"/>
            </p:cNvPicPr>
            <p:nvPr/>
          </p:nvPicPr>
          <p:blipFill>
            <a:blip r:embed="rId4" cstate="print"/>
            <a:stretch>
              <a:fillRect/>
            </a:stretch>
          </p:blipFill>
          <p:spPr>
            <a:xfrm>
              <a:off x="11880304" y="4682424"/>
              <a:ext cx="4671429" cy="2528571"/>
            </a:xfrm>
            <a:prstGeom prst="rect">
              <a:avLst/>
            </a:prstGeom>
          </p:spPr>
        </p:pic>
      </p:grpSp>
    </p:spTree>
    <p:custDataLst>
      <p:tags r:id="rId1"/>
    </p:custDataLst>
    <p:extLst>
      <p:ext uri="{BB962C8B-B14F-4D97-AF65-F5344CB8AC3E}">
        <p14:creationId xmlns:p14="http://schemas.microsoft.com/office/powerpoint/2010/main" val="1420851921"/>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the </a:t>
            </a:r>
            <a:r>
              <a:rPr lang="en-US" altLang="en-US" dirty="0">
                <a:latin typeface="Courier New" panose="02070309020205020404" pitchFamily="49" charset="0"/>
                <a:cs typeface="Courier New" panose="02070309020205020404" pitchFamily="49" charset="0"/>
              </a:rPr>
              <a:t>IN OUT</a:t>
            </a:r>
            <a:r>
              <a:rPr lang="en-US" altLang="en-US" dirty="0">
                <a:latin typeface="+mj-lt"/>
                <a:cs typeface="Oracle Sans" panose="020B0503020204020204" pitchFamily="34" charset="0"/>
              </a:rPr>
              <a:t> Parameter Mode: Example</a:t>
            </a:r>
          </a:p>
        </p:txBody>
      </p:sp>
      <p:grpSp>
        <p:nvGrpSpPr>
          <p:cNvPr id="3" name="Group 2">
            <a:extLst>
              <a:ext uri="{FF2B5EF4-FFF2-40B4-BE49-F238E27FC236}">
                <a16:creationId xmlns:a16="http://schemas.microsoft.com/office/drawing/2014/main" id="{35450666-D5E4-4F06-BE9A-000C8C8EAE7A}"/>
              </a:ext>
            </a:extLst>
          </p:cNvPr>
          <p:cNvGrpSpPr/>
          <p:nvPr/>
        </p:nvGrpSpPr>
        <p:grpSpPr>
          <a:xfrm>
            <a:off x="1028700" y="2220211"/>
            <a:ext cx="16125591" cy="7099753"/>
            <a:chOff x="1028700" y="2025392"/>
            <a:chExt cx="16125591" cy="7099753"/>
          </a:xfrm>
        </p:grpSpPr>
        <p:sp>
          <p:nvSpPr>
            <p:cNvPr id="13" name="Content Placeholder 2"/>
            <p:cNvSpPr txBox="1">
              <a:spLocks/>
            </p:cNvSpPr>
            <p:nvPr/>
          </p:nvSpPr>
          <p:spPr bwMode="gray">
            <a:xfrm>
              <a:off x="1028700" y="4521695"/>
              <a:ext cx="16125591" cy="213046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a:p>
              <a:pPr marL="862013" lvl="1" indent="-690563" defTabSz="342900" eaLnBrk="1" hangingPunct="1">
                <a:spcBef>
                  <a:spcPct val="20000"/>
                </a:spcBef>
                <a:buClr>
                  <a:srgbClr val="FF0000"/>
                </a:buClr>
                <a:buFont typeface="Arial" panose="020B0604020202020204" pitchFamily="34" charset="0"/>
                <a:buChar char="•"/>
                <a:defRPr/>
              </a:pPr>
              <a:endParaRPr lang="en-US" kern="0" dirty="0">
                <a:latin typeface="+mn-lt"/>
                <a:cs typeface="Oracle Sans" panose="020B0503020204020204" pitchFamily="34" charset="0"/>
              </a:endParaRPr>
            </a:p>
          </p:txBody>
        </p:sp>
        <p:sp>
          <p:nvSpPr>
            <p:cNvPr id="57351" name="Rectangle 4"/>
            <p:cNvSpPr>
              <a:spLocks noChangeArrowheads="1"/>
            </p:cNvSpPr>
            <p:nvPr/>
          </p:nvSpPr>
          <p:spPr bwMode="blackWhite">
            <a:xfrm>
              <a:off x="2344462" y="2025392"/>
              <a:ext cx="3210014" cy="863699"/>
            </a:xfrm>
            <a:prstGeom prst="rect">
              <a:avLst/>
            </a:prstGeom>
            <a:noFill/>
            <a:ln w="9525">
              <a:noFill/>
              <a:miter lim="800000"/>
              <a:headEnd/>
              <a:tailEnd/>
            </a:ln>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109663"/>
              <a:r>
                <a:rPr lang="en-US" altLang="en-US" sz="2400" b="1" dirty="0">
                  <a:latin typeface="Oracle Sans" panose="020B0503020204020204" pitchFamily="34" charset="0"/>
                  <a:cs typeface="Oracle Sans" panose="020B0503020204020204" pitchFamily="34" charset="0"/>
                </a:rPr>
                <a:t>Calling environment</a:t>
              </a:r>
            </a:p>
          </p:txBody>
        </p:sp>
        <p:sp>
          <p:nvSpPr>
            <p:cNvPr id="57352" name="Rectangle 7"/>
            <p:cNvSpPr>
              <a:spLocks noChangeArrowheads="1"/>
            </p:cNvSpPr>
            <p:nvPr/>
          </p:nvSpPr>
          <p:spPr bwMode="blackGray">
            <a:xfrm>
              <a:off x="1287924" y="4750295"/>
              <a:ext cx="15724854" cy="3086100"/>
            </a:xfrm>
            <a:prstGeom prst="rect">
              <a:avLst/>
            </a:prstGeom>
            <a:noFill/>
            <a:ln w="28575">
              <a:noFill/>
              <a:miter lim="800000"/>
              <a:headEnd/>
              <a:tailEnd/>
            </a:ln>
          </p:spPr>
          <p:txBody>
            <a:bodyPr wrap="none" lIns="138113" tIns="69057" rIns="138113"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800225" algn="l"/>
                </a:tabLst>
              </a:pPr>
              <a:r>
                <a:rPr lang="en-US" altLang="en-US" sz="2400" b="1" dirty="0">
                  <a:solidFill>
                    <a:srgbClr val="000000"/>
                  </a:solidFill>
                  <a:latin typeface="Courier New" pitchFamily="49" charset="0"/>
                  <a:cs typeface="Oracle Sans" panose="020B0503020204020204" pitchFamily="34" charset="0"/>
                </a:rPr>
                <a:t>CREATE OR REPLACE PROCEDURE </a:t>
              </a:r>
              <a:r>
                <a:rPr lang="en-US" altLang="en-US" sz="2400" b="1" dirty="0" err="1">
                  <a:solidFill>
                    <a:srgbClr val="000000"/>
                  </a:solidFill>
                  <a:latin typeface="Courier New" pitchFamily="49" charset="0"/>
                  <a:cs typeface="Oracle Sans" panose="020B0503020204020204" pitchFamily="34" charset="0"/>
                </a:rPr>
                <a:t>format_phone</a:t>
              </a:r>
              <a:endParaRPr lang="en-US" altLang="en-US" sz="2400" b="1" dirty="0">
                <a:solidFill>
                  <a:srgbClr val="000000"/>
                </a:solidFill>
                <a:latin typeface="Courier New" pitchFamily="49" charset="0"/>
                <a:cs typeface="Oracle Sans" panose="020B0503020204020204" pitchFamily="34" charset="0"/>
              </a:endParaRPr>
            </a:p>
            <a:p>
              <a:pPr>
                <a:tabLst>
                  <a:tab pos="1800225" algn="l"/>
                </a:tabLst>
              </a:pPr>
              <a:r>
                <a:rPr lang="en-US" altLang="en-US" sz="2400" b="1" dirty="0">
                  <a:solidFill>
                    <a:srgbClr val="000000"/>
                  </a:solidFill>
                  <a:latin typeface="Courier New" pitchFamily="49" charset="0"/>
                  <a:cs typeface="Oracle Sans" panose="020B0503020204020204" pitchFamily="34" charset="0"/>
                </a:rPr>
                <a:t>  (</a:t>
              </a:r>
              <a:r>
                <a:rPr lang="en-US" altLang="en-US" sz="2400" b="1" dirty="0" err="1">
                  <a:solidFill>
                    <a:schemeClr val="accent2"/>
                  </a:solidFill>
                  <a:latin typeface="Courier New" pitchFamily="49" charset="0"/>
                  <a:cs typeface="Oracle Sans" panose="020B0503020204020204" pitchFamily="34" charset="0"/>
                </a:rPr>
                <a:t>p_phone_no</a:t>
              </a:r>
              <a:r>
                <a:rPr lang="en-US" altLang="en-US" sz="2400" b="1" dirty="0">
                  <a:solidFill>
                    <a:srgbClr val="000000"/>
                  </a:solidFill>
                  <a:latin typeface="Courier New" pitchFamily="49" charset="0"/>
                  <a:cs typeface="Oracle Sans" panose="020B0503020204020204" pitchFamily="34" charset="0"/>
                </a:rPr>
                <a:t> IN OUT VARCHAR2) IS</a:t>
              </a:r>
            </a:p>
            <a:p>
              <a:pPr>
                <a:tabLst>
                  <a:tab pos="1800225" algn="l"/>
                </a:tabLst>
              </a:pPr>
              <a:r>
                <a:rPr lang="en-US" altLang="en-US" sz="2400" b="1" dirty="0">
                  <a:solidFill>
                    <a:srgbClr val="000000"/>
                  </a:solidFill>
                  <a:latin typeface="Courier New" pitchFamily="49" charset="0"/>
                  <a:cs typeface="Oracle Sans" panose="020B0503020204020204" pitchFamily="34" charset="0"/>
                </a:rPr>
                <a:t>BEGIN</a:t>
              </a:r>
            </a:p>
            <a:p>
              <a:pPr>
                <a:tabLst>
                  <a:tab pos="1800225" algn="l"/>
                </a:tabLst>
              </a:pPr>
              <a:r>
                <a:rPr lang="en-US" altLang="en-US" sz="2400" b="1" dirty="0">
                  <a:solidFill>
                    <a:srgbClr val="000000"/>
                  </a:solidFill>
                  <a:latin typeface="Courier New" pitchFamily="49" charset="0"/>
                  <a:cs typeface="Oracle Sans" panose="020B0503020204020204" pitchFamily="34" charset="0"/>
                </a:rPr>
                <a:t>  </a:t>
              </a:r>
              <a:r>
                <a:rPr lang="en-US" altLang="en-US" sz="2400" b="1" dirty="0" err="1">
                  <a:solidFill>
                    <a:srgbClr val="000000"/>
                  </a:solidFill>
                  <a:latin typeface="Courier New" pitchFamily="49" charset="0"/>
                  <a:cs typeface="Oracle Sans" panose="020B0503020204020204" pitchFamily="34" charset="0"/>
                </a:rPr>
                <a:t>p_phone_no</a:t>
              </a:r>
              <a:r>
                <a:rPr lang="en-US" altLang="en-US" sz="2400" b="1" dirty="0">
                  <a:solidFill>
                    <a:srgbClr val="000000"/>
                  </a:solidFill>
                  <a:latin typeface="Courier New" pitchFamily="49" charset="0"/>
                  <a:cs typeface="Oracle Sans" panose="020B0503020204020204" pitchFamily="34" charset="0"/>
                </a:rPr>
                <a:t> := '('  || SUBSTR(p_phone_no,1,3) ||</a:t>
              </a:r>
            </a:p>
            <a:p>
              <a:pPr>
                <a:tabLst>
                  <a:tab pos="1800225" algn="l"/>
                </a:tabLst>
              </a:pPr>
              <a:r>
                <a:rPr lang="en-US" altLang="en-US" sz="2400" b="1" dirty="0">
                  <a:solidFill>
                    <a:srgbClr val="000000"/>
                  </a:solidFill>
                  <a:latin typeface="Courier New" pitchFamily="49" charset="0"/>
                  <a:cs typeface="Oracle Sans" panose="020B0503020204020204" pitchFamily="34" charset="0"/>
                </a:rPr>
                <a:t>                ') ' || SUBSTR(p_phone_no,4,3) ||</a:t>
              </a:r>
            </a:p>
            <a:p>
              <a:pPr>
                <a:tabLst>
                  <a:tab pos="1800225" algn="l"/>
                </a:tabLst>
              </a:pPr>
              <a:r>
                <a:rPr lang="en-US" altLang="en-US" sz="2400" b="1" dirty="0">
                  <a:solidFill>
                    <a:srgbClr val="000000"/>
                  </a:solidFill>
                  <a:latin typeface="Courier New" pitchFamily="49" charset="0"/>
                  <a:cs typeface="Oracle Sans" panose="020B0503020204020204" pitchFamily="34" charset="0"/>
                </a:rPr>
                <a:t>                '-'  || SUBSTR(p_phone_no,7);</a:t>
              </a:r>
            </a:p>
            <a:p>
              <a:pPr>
                <a:tabLst>
                  <a:tab pos="1800225" algn="l"/>
                </a:tabLst>
              </a:pPr>
              <a:r>
                <a:rPr lang="en-US" altLang="en-US" sz="2400" b="1" dirty="0">
                  <a:solidFill>
                    <a:srgbClr val="000000"/>
                  </a:solidFill>
                  <a:latin typeface="Courier New" pitchFamily="49" charset="0"/>
                  <a:cs typeface="Oracle Sans" panose="020B0503020204020204" pitchFamily="34" charset="0"/>
                </a:rPr>
                <a:t>END </a:t>
              </a:r>
              <a:r>
                <a:rPr lang="en-US" altLang="en-US" sz="2400" b="1" dirty="0" err="1">
                  <a:solidFill>
                    <a:srgbClr val="000000"/>
                  </a:solidFill>
                  <a:latin typeface="Courier New" pitchFamily="49" charset="0"/>
                  <a:cs typeface="Oracle Sans" panose="020B0503020204020204" pitchFamily="34" charset="0"/>
                </a:rPr>
                <a:t>format_phone</a:t>
              </a:r>
              <a:r>
                <a:rPr lang="en-US" altLang="en-US" sz="2400" b="1" dirty="0">
                  <a:solidFill>
                    <a:srgbClr val="000000"/>
                  </a:solidFill>
                  <a:latin typeface="Courier New" pitchFamily="49" charset="0"/>
                  <a:cs typeface="Oracle Sans" panose="020B0503020204020204" pitchFamily="34" charset="0"/>
                </a:rPr>
                <a:t>;</a:t>
              </a:r>
            </a:p>
            <a:p>
              <a:pPr>
                <a:tabLst>
                  <a:tab pos="1800225" algn="l"/>
                </a:tabLst>
              </a:pPr>
              <a:r>
                <a:rPr lang="en-US" altLang="en-US" sz="2400" b="1" dirty="0">
                  <a:solidFill>
                    <a:srgbClr val="000000"/>
                  </a:solidFill>
                  <a:latin typeface="Courier New" pitchFamily="49" charset="0"/>
                  <a:cs typeface="Oracle Sans" panose="020B0503020204020204" pitchFamily="34" charset="0"/>
                </a:rPr>
                <a:t>/</a:t>
              </a:r>
            </a:p>
            <a:p>
              <a:pPr>
                <a:tabLst>
                  <a:tab pos="1800225" algn="l"/>
                </a:tabLst>
              </a:pPr>
              <a:r>
                <a:rPr lang="en-US" altLang="en-US" sz="2400" b="1" dirty="0">
                  <a:solidFill>
                    <a:srgbClr val="000000"/>
                  </a:solidFill>
                  <a:latin typeface="Courier New" pitchFamily="49" charset="0"/>
                  <a:cs typeface="Oracle Sans" panose="020B0503020204020204" pitchFamily="34" charset="0"/>
                </a:rPr>
                <a:t>EXECUTE </a:t>
              </a:r>
              <a:r>
                <a:rPr lang="en-US" altLang="en-US" sz="2400" b="1" dirty="0" err="1">
                  <a:solidFill>
                    <a:srgbClr val="000000"/>
                  </a:solidFill>
                  <a:latin typeface="Courier New" pitchFamily="49" charset="0"/>
                  <a:cs typeface="Oracle Sans" panose="020B0503020204020204" pitchFamily="34" charset="0"/>
                </a:rPr>
                <a:t>format_phone</a:t>
              </a:r>
              <a:r>
                <a:rPr lang="en-US" altLang="en-US" sz="2400" b="1" dirty="0">
                  <a:solidFill>
                    <a:srgbClr val="000000"/>
                  </a:solidFill>
                  <a:latin typeface="Courier New" pitchFamily="49" charset="0"/>
                  <a:cs typeface="Oracle Sans" panose="020B0503020204020204" pitchFamily="34" charset="0"/>
                </a:rPr>
                <a:t>('8006330575');</a:t>
              </a:r>
            </a:p>
          </p:txBody>
        </p:sp>
        <p:sp>
          <p:nvSpPr>
            <p:cNvPr id="57353" name="Rectangle 8"/>
            <p:cNvSpPr>
              <a:spLocks noChangeArrowheads="1"/>
            </p:cNvSpPr>
            <p:nvPr/>
          </p:nvSpPr>
          <p:spPr bwMode="gray">
            <a:xfrm>
              <a:off x="1983067" y="2887630"/>
              <a:ext cx="7008575" cy="490538"/>
            </a:xfrm>
            <a:prstGeom prst="rect">
              <a:avLst/>
            </a:prstGeom>
            <a:noFill/>
            <a:ln w="9525">
              <a:noFill/>
              <a:miter lim="800000"/>
              <a:headEnd/>
              <a:tailEnd/>
            </a:ln>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1109663"/>
              <a:r>
                <a:rPr lang="en-US" altLang="en-US" sz="2400" b="1" dirty="0">
                  <a:latin typeface="Courier New" pitchFamily="49" charset="0"/>
                  <a:cs typeface="Oracle Sans" panose="020B0503020204020204" pitchFamily="34" charset="0"/>
                </a:rPr>
                <a:t>p_phone_no</a:t>
              </a:r>
              <a:r>
                <a:rPr lang="en-US" altLang="en-US" sz="2400" b="1" dirty="0">
                  <a:latin typeface="Oracle Sans" panose="020B0503020204020204" pitchFamily="34" charset="0"/>
                  <a:cs typeface="Oracle Sans" panose="020B0503020204020204" pitchFamily="34" charset="0"/>
                </a:rPr>
                <a:t> </a:t>
              </a:r>
              <a:r>
                <a:rPr lang="en-US" altLang="en-US" sz="2400" b="1" dirty="0">
                  <a:solidFill>
                    <a:schemeClr val="accent2"/>
                  </a:solidFill>
                  <a:latin typeface="Oracle Sans" panose="020B0503020204020204" pitchFamily="34" charset="0"/>
                  <a:cs typeface="Oracle Sans" panose="020B0503020204020204" pitchFamily="34" charset="0"/>
                </a:rPr>
                <a:t>(before the call)</a:t>
              </a:r>
            </a:p>
          </p:txBody>
        </p:sp>
        <p:sp>
          <p:nvSpPr>
            <p:cNvPr id="57354" name="Rectangle 9"/>
            <p:cNvSpPr>
              <a:spLocks noChangeArrowheads="1"/>
            </p:cNvSpPr>
            <p:nvPr/>
          </p:nvSpPr>
          <p:spPr bwMode="gray">
            <a:xfrm>
              <a:off x="10058164" y="2887630"/>
              <a:ext cx="6399134" cy="490538"/>
            </a:xfrm>
            <a:prstGeom prst="rect">
              <a:avLst/>
            </a:prstGeom>
            <a:noFill/>
            <a:ln w="9525">
              <a:noFill/>
              <a:miter lim="800000"/>
              <a:headEnd/>
              <a:tailEnd/>
            </a:ln>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1109663"/>
              <a:r>
                <a:rPr lang="en-US" altLang="en-US" sz="2400" b="1" dirty="0">
                  <a:latin typeface="Courier New" pitchFamily="49" charset="0"/>
                  <a:cs typeface="Oracle Sans" panose="020B0503020204020204" pitchFamily="34" charset="0"/>
                </a:rPr>
                <a:t>p_phone_no</a:t>
              </a:r>
              <a:r>
                <a:rPr lang="en-US" altLang="en-US" sz="2400" b="1" dirty="0">
                  <a:latin typeface="Oracle Sans" panose="020B0503020204020204" pitchFamily="34" charset="0"/>
                  <a:cs typeface="Oracle Sans" panose="020B0503020204020204" pitchFamily="34" charset="0"/>
                </a:rPr>
                <a:t> </a:t>
              </a:r>
              <a:r>
                <a:rPr lang="en-US" altLang="en-US" sz="2400" b="1" dirty="0">
                  <a:solidFill>
                    <a:schemeClr val="accent2"/>
                  </a:solidFill>
                  <a:latin typeface="Oracle Sans" panose="020B0503020204020204" pitchFamily="34" charset="0"/>
                  <a:cs typeface="Oracle Sans" panose="020B0503020204020204" pitchFamily="34" charset="0"/>
                </a:rPr>
                <a:t>(after the call)</a:t>
              </a:r>
            </a:p>
          </p:txBody>
        </p:sp>
        <p:sp>
          <p:nvSpPr>
            <p:cNvPr id="57356" name="Line 12"/>
            <p:cNvSpPr>
              <a:spLocks noChangeShapeType="1"/>
            </p:cNvSpPr>
            <p:nvPr/>
          </p:nvSpPr>
          <p:spPr bwMode="gray">
            <a:xfrm>
              <a:off x="4114800" y="4064494"/>
              <a:ext cx="0" cy="1111777"/>
            </a:xfrm>
            <a:prstGeom prst="line">
              <a:avLst/>
            </a:prstGeom>
            <a:noFill/>
            <a:ln w="28575">
              <a:solidFill>
                <a:schemeClr val="accent2"/>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57357" name="Rectangle 5"/>
            <p:cNvSpPr>
              <a:spLocks noChangeArrowheads="1"/>
            </p:cNvSpPr>
            <p:nvPr/>
          </p:nvSpPr>
          <p:spPr bwMode="gray">
            <a:xfrm>
              <a:off x="10287000" y="3385045"/>
              <a:ext cx="3510636" cy="647700"/>
            </a:xfrm>
            <a:prstGeom prst="rect">
              <a:avLst/>
            </a:prstGeom>
            <a:solidFill>
              <a:srgbClr val="FFFFCC"/>
            </a:solidFill>
            <a:ln w="2857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charset="0"/>
                <a:buNone/>
              </a:pPr>
              <a:r>
                <a:rPr lang="en-US" altLang="en-US" sz="2400" b="1" dirty="0">
                  <a:latin typeface="Oracle Sans" panose="020B0503020204020204" pitchFamily="34" charset="0"/>
                  <a:cs typeface="Oracle Sans" panose="020B0503020204020204" pitchFamily="34" charset="0"/>
                </a:rPr>
                <a:t>'(800) 633-0575'</a:t>
              </a:r>
            </a:p>
          </p:txBody>
        </p:sp>
        <p:sp>
          <p:nvSpPr>
            <p:cNvPr id="57358" name="Rectangle 6"/>
            <p:cNvSpPr>
              <a:spLocks noChangeArrowheads="1"/>
            </p:cNvSpPr>
            <p:nvPr/>
          </p:nvSpPr>
          <p:spPr bwMode="gray">
            <a:xfrm>
              <a:off x="2628901" y="3385045"/>
              <a:ext cx="3161477" cy="647700"/>
            </a:xfrm>
            <a:prstGeom prst="rect">
              <a:avLst/>
            </a:prstGeom>
            <a:solidFill>
              <a:srgbClr val="FFFFCC"/>
            </a:solidFill>
            <a:ln w="2857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charset="0"/>
                <a:buNone/>
              </a:pPr>
              <a:r>
                <a:rPr lang="en-US" altLang="en-US" sz="2400" b="1" dirty="0">
                  <a:latin typeface="Oracle Sans" panose="020B0503020204020204" pitchFamily="34" charset="0"/>
                  <a:cs typeface="Oracle Sans" panose="020B0503020204020204" pitchFamily="34" charset="0"/>
                </a:rPr>
                <a:t>'8006330575'</a:t>
              </a:r>
            </a:p>
          </p:txBody>
        </p:sp>
        <p:pic>
          <p:nvPicPr>
            <p:cNvPr id="14" name="Picture 13" descr="les02_16.png"/>
            <p:cNvPicPr>
              <a:picLocks noChangeAspect="1"/>
            </p:cNvPicPr>
            <p:nvPr/>
          </p:nvPicPr>
          <p:blipFill>
            <a:blip r:embed="rId4" cstate="print"/>
            <a:stretch>
              <a:fillRect/>
            </a:stretch>
          </p:blipFill>
          <p:spPr>
            <a:xfrm>
              <a:off x="11376248" y="5848685"/>
              <a:ext cx="4063279" cy="3276460"/>
            </a:xfrm>
            <a:prstGeom prst="rect">
              <a:avLst/>
            </a:prstGeom>
          </p:spPr>
        </p:pic>
        <p:sp>
          <p:nvSpPr>
            <p:cNvPr id="57355" name="Freeform 10"/>
            <p:cNvSpPr>
              <a:spLocks/>
            </p:cNvSpPr>
            <p:nvPr/>
          </p:nvSpPr>
          <p:spPr bwMode="gray">
            <a:xfrm>
              <a:off x="4800602" y="4035920"/>
              <a:ext cx="7200900" cy="1584165"/>
            </a:xfrm>
            <a:custGeom>
              <a:avLst/>
              <a:gdLst>
                <a:gd name="T0" fmla="*/ 0 w 2736"/>
                <a:gd name="T1" fmla="*/ 2147483646 h 912"/>
                <a:gd name="T2" fmla="*/ 0 w 2736"/>
                <a:gd name="T3" fmla="*/ 2147483646 h 912"/>
                <a:gd name="T4" fmla="*/ 2147483646 w 2736"/>
                <a:gd name="T5" fmla="*/ 2147483646 h 912"/>
                <a:gd name="T6" fmla="*/ 2147483646 w 2736"/>
                <a:gd name="T7" fmla="*/ 0 h 912"/>
                <a:gd name="T8" fmla="*/ 0 60000 65536"/>
                <a:gd name="T9" fmla="*/ 0 60000 65536"/>
                <a:gd name="T10" fmla="*/ 0 60000 65536"/>
                <a:gd name="T11" fmla="*/ 0 60000 65536"/>
                <a:gd name="T12" fmla="*/ 0 w 2736"/>
                <a:gd name="T13" fmla="*/ 0 h 912"/>
                <a:gd name="T14" fmla="*/ 2736 w 2736"/>
                <a:gd name="T15" fmla="*/ 912 h 912"/>
              </a:gdLst>
              <a:ahLst/>
              <a:cxnLst>
                <a:cxn ang="T8">
                  <a:pos x="T0" y="T1"/>
                </a:cxn>
                <a:cxn ang="T9">
                  <a:pos x="T2" y="T3"/>
                </a:cxn>
                <a:cxn ang="T10">
                  <a:pos x="T4" y="T5"/>
                </a:cxn>
                <a:cxn ang="T11">
                  <a:pos x="T6" y="T7"/>
                </a:cxn>
              </a:cxnLst>
              <a:rect l="T12" t="T13" r="T14" b="T15"/>
              <a:pathLst>
                <a:path w="2736" h="912">
                  <a:moveTo>
                    <a:pt x="0" y="768"/>
                  </a:moveTo>
                  <a:lnTo>
                    <a:pt x="0" y="912"/>
                  </a:lnTo>
                  <a:lnTo>
                    <a:pt x="2736" y="912"/>
                  </a:lnTo>
                  <a:lnTo>
                    <a:pt x="2736" y="0"/>
                  </a:lnTo>
                </a:path>
              </a:pathLst>
            </a:custGeom>
            <a:noFill/>
            <a:ln w="28575" cap="flat" cmpd="sng">
              <a:solidFill>
                <a:schemeClr val="accent2"/>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216286512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Passing Parameters to Procedures</a:t>
            </a:r>
          </a:p>
        </p:txBody>
      </p:sp>
      <p:sp>
        <p:nvSpPr>
          <p:cNvPr id="2" name="Content Placeholder 1">
            <a:extLst>
              <a:ext uri="{FF2B5EF4-FFF2-40B4-BE49-F238E27FC236}">
                <a16:creationId xmlns:a16="http://schemas.microsoft.com/office/drawing/2014/main" id="{FEAE6F0A-18AD-4E4A-A4AB-0ED1D116713B}"/>
              </a:ext>
            </a:extLst>
          </p:cNvPr>
          <p:cNvSpPr>
            <a:spLocks noGrp="1"/>
          </p:cNvSpPr>
          <p:nvPr>
            <p:ph idx="1"/>
          </p:nvPr>
        </p:nvSpPr>
        <p:spPr>
          <a:xfrm>
            <a:off x="933451" y="2272710"/>
            <a:ext cx="16421100" cy="4553871"/>
          </a:xfrm>
        </p:spPr>
        <p:txBody>
          <a:bodyPr/>
          <a:lstStyle/>
          <a:p>
            <a:pPr lvl="1"/>
            <a:r>
              <a:rPr lang="en-US" altLang="en-US" dirty="0"/>
              <a:t>When calling a subprogram, you can write the actual parameters using the following notations: </a:t>
            </a:r>
          </a:p>
          <a:p>
            <a:pPr lvl="2"/>
            <a:r>
              <a:rPr lang="en-US" altLang="en-US" dirty="0"/>
              <a:t>Positional: Lists the actual parameters in the same order as the formal parameters</a:t>
            </a:r>
          </a:p>
          <a:p>
            <a:pPr lvl="2"/>
            <a:r>
              <a:rPr lang="en-US" altLang="en-US" dirty="0"/>
              <a:t>Named: Lists the actual parameters in arbitrary order and uses the association operator (</a:t>
            </a:r>
            <a:r>
              <a:rPr lang="en-US" altLang="en-US" dirty="0">
                <a:latin typeface="Courier New" pitchFamily="49" charset="0"/>
              </a:rPr>
              <a:t>=&gt;</a:t>
            </a:r>
            <a:r>
              <a:rPr lang="en-US" altLang="en-US" dirty="0"/>
              <a:t>) to associate a named formal parameter with its actual parameter</a:t>
            </a:r>
          </a:p>
          <a:p>
            <a:pPr lvl="2"/>
            <a:r>
              <a:rPr lang="en-US" altLang="en-US" dirty="0"/>
              <a:t>Mixed: Lists some of the actual parameters as positional and some as named</a:t>
            </a:r>
          </a:p>
          <a:p>
            <a:endParaRPr lang="en-US" dirty="0"/>
          </a:p>
        </p:txBody>
      </p:sp>
    </p:spTree>
    <p:custDataLst>
      <p:tags r:id="rId1"/>
    </p:custDataLst>
    <p:extLst>
      <p:ext uri="{BB962C8B-B14F-4D97-AF65-F5344CB8AC3E}">
        <p14:creationId xmlns:p14="http://schemas.microsoft.com/office/powerpoint/2010/main" val="72295990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gray">
          <a:xfrm>
            <a:off x="1068905" y="2661713"/>
            <a:ext cx="10132496" cy="242889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CREATE OR REPLACE PROCEDURE </a:t>
            </a:r>
            <a:r>
              <a:rPr lang="en-US" altLang="en-US" b="1" dirty="0" err="1">
                <a:latin typeface="Courier New" pitchFamily="49" charset="0"/>
                <a:cs typeface="Oracle Sans" panose="020B0503020204020204" pitchFamily="34" charset="0"/>
              </a:rPr>
              <a:t>raise_sal</a:t>
            </a:r>
            <a:endParaRPr lang="en-US" altLang="en-US" b="1" dirty="0">
              <a:latin typeface="Courier New" pitchFamily="49" charset="0"/>
              <a:cs typeface="Oracle Sans" panose="020B0503020204020204" pitchFamily="34" charset="0"/>
            </a:endParaRP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a:t>
            </a:r>
            <a:r>
              <a:rPr lang="en-US" altLang="en-US" b="1" dirty="0" err="1">
                <a:latin typeface="Courier New" pitchFamily="49" charset="0"/>
                <a:cs typeface="Oracle Sans" panose="020B0503020204020204" pitchFamily="34" charset="0"/>
              </a:rPr>
              <a:t>p_id</a:t>
            </a:r>
            <a:r>
              <a:rPr lang="en-US" altLang="en-US" b="1" dirty="0">
                <a:latin typeface="Courier New" pitchFamily="49" charset="0"/>
                <a:cs typeface="Oracle Sans" panose="020B0503020204020204" pitchFamily="34" charset="0"/>
              </a:rPr>
              <a:t> IN </a:t>
            </a:r>
            <a:r>
              <a:rPr lang="en-US" altLang="en-US" b="1" dirty="0" err="1">
                <a:latin typeface="Courier New" pitchFamily="49" charset="0"/>
                <a:cs typeface="Oracle Sans" panose="020B0503020204020204" pitchFamily="34" charset="0"/>
              </a:rPr>
              <a:t>employees.employee_id%TYPE</a:t>
            </a:r>
            <a:r>
              <a:rPr lang="en-US" altLang="en-US" b="1" dirty="0">
                <a:latin typeface="Courier New" pitchFamily="49" charset="0"/>
                <a:cs typeface="Oracle Sans" panose="020B0503020204020204" pitchFamily="34" charset="0"/>
              </a:rPr>
              <a:t>,</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 </a:t>
            </a:r>
            <a:r>
              <a:rPr lang="en-US" altLang="en-US" b="1" dirty="0" err="1">
                <a:latin typeface="Courier New" pitchFamily="49" charset="0"/>
                <a:cs typeface="Oracle Sans" panose="020B0503020204020204" pitchFamily="34" charset="0"/>
              </a:rPr>
              <a:t>p_percent</a:t>
            </a:r>
            <a:r>
              <a:rPr lang="en-US" altLang="en-US" b="1" dirty="0">
                <a:latin typeface="Courier New" pitchFamily="49" charset="0"/>
                <a:cs typeface="Oracle Sans" panose="020B0503020204020204" pitchFamily="34" charset="0"/>
              </a:rPr>
              <a:t> IN NUMBER) AS</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BEGIN</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 	UPDATE employees</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 SET salary = salary * (1 + </a:t>
            </a:r>
            <a:r>
              <a:rPr lang="en-US" altLang="en-US" b="1" dirty="0" err="1">
                <a:latin typeface="Courier New" pitchFamily="49" charset="0"/>
                <a:cs typeface="Oracle Sans" panose="020B0503020204020204" pitchFamily="34" charset="0"/>
              </a:rPr>
              <a:t>p_percent</a:t>
            </a:r>
            <a:r>
              <a:rPr lang="en-US" altLang="en-US" b="1" dirty="0">
                <a:latin typeface="Courier New" pitchFamily="49" charset="0"/>
                <a:cs typeface="Oracle Sans" panose="020B0503020204020204" pitchFamily="34" charset="0"/>
              </a:rPr>
              <a:t>/100)</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 WHERE </a:t>
            </a:r>
            <a:r>
              <a:rPr lang="en-US" altLang="en-US" b="1" dirty="0" err="1">
                <a:latin typeface="Courier New" pitchFamily="49" charset="0"/>
                <a:cs typeface="Oracle Sans" panose="020B0503020204020204" pitchFamily="34" charset="0"/>
              </a:rPr>
              <a:t>employee_id</a:t>
            </a:r>
            <a:r>
              <a:rPr lang="en-US" altLang="en-US" b="1" dirty="0">
                <a:latin typeface="Courier New" pitchFamily="49" charset="0"/>
                <a:cs typeface="Oracle Sans" panose="020B0503020204020204" pitchFamily="34" charset="0"/>
              </a:rPr>
              <a:t> = </a:t>
            </a:r>
            <a:r>
              <a:rPr lang="en-US" altLang="en-US" b="1" dirty="0" err="1">
                <a:latin typeface="Courier New" pitchFamily="49" charset="0"/>
                <a:cs typeface="Oracle Sans" panose="020B0503020204020204" pitchFamily="34" charset="0"/>
              </a:rPr>
              <a:t>p_id</a:t>
            </a:r>
            <a:r>
              <a:rPr lang="en-US" altLang="en-US" b="1" dirty="0">
                <a:latin typeface="Courier New" pitchFamily="49" charset="0"/>
                <a:cs typeface="Oracle Sans" panose="020B0503020204020204" pitchFamily="34" charset="0"/>
              </a:rPr>
              <a:t>;</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END </a:t>
            </a:r>
            <a:r>
              <a:rPr lang="en-US" altLang="en-US" b="1" dirty="0" err="1">
                <a:latin typeface="Courier New" pitchFamily="49" charset="0"/>
                <a:cs typeface="Oracle Sans" panose="020B0503020204020204" pitchFamily="34" charset="0"/>
              </a:rPr>
              <a:t>raise_sal</a:t>
            </a:r>
            <a:r>
              <a:rPr lang="en-US" altLang="en-US" b="1" dirty="0">
                <a:latin typeface="Courier New" pitchFamily="49" charset="0"/>
                <a:cs typeface="Oracle Sans" panose="020B0503020204020204" pitchFamily="34" charset="0"/>
              </a:rPr>
              <a:t>;</a:t>
            </a:r>
          </a:p>
        </p:txBody>
      </p:sp>
      <p:sp>
        <p:nvSpPr>
          <p:cNvPr id="6" name="Title 5">
            <a:extLst>
              <a:ext uri="{FF2B5EF4-FFF2-40B4-BE49-F238E27FC236}">
                <a16:creationId xmlns:a16="http://schemas.microsoft.com/office/drawing/2014/main" id="{F6BA63CB-9841-45AD-B566-641CB99DA450}"/>
              </a:ext>
            </a:extLst>
          </p:cNvPr>
          <p:cNvSpPr>
            <a:spLocks noGrp="1"/>
          </p:cNvSpPr>
          <p:nvPr>
            <p:ph type="title"/>
          </p:nvPr>
        </p:nvSpPr>
        <p:spPr/>
        <p:txBody>
          <a:bodyPr/>
          <a:lstStyle/>
          <a:p>
            <a:r>
              <a:rPr lang="en-US" altLang="en-US" dirty="0"/>
              <a:t>Passing Actual Parameters: Creating the </a:t>
            </a:r>
            <a:r>
              <a:rPr lang="en-US" altLang="en-US" dirty="0" err="1">
                <a:latin typeface="Courier New" panose="02070309020205020404" pitchFamily="49" charset="0"/>
                <a:cs typeface="Courier New" panose="02070309020205020404" pitchFamily="49" charset="0"/>
              </a:rPr>
              <a:t>raise_sal</a:t>
            </a:r>
            <a:r>
              <a:rPr lang="en-US" altLang="en-US" dirty="0"/>
              <a:t> Procedure</a:t>
            </a:r>
            <a:endParaRPr lang="en-US" dirty="0"/>
          </a:p>
        </p:txBody>
      </p:sp>
      <p:grpSp>
        <p:nvGrpSpPr>
          <p:cNvPr id="5" name="Group 4">
            <a:extLst>
              <a:ext uri="{FF2B5EF4-FFF2-40B4-BE49-F238E27FC236}">
                <a16:creationId xmlns:a16="http://schemas.microsoft.com/office/drawing/2014/main" id="{F6996BD0-602E-4E18-9A5B-C3AB3D1D64C4}"/>
              </a:ext>
            </a:extLst>
          </p:cNvPr>
          <p:cNvGrpSpPr/>
          <p:nvPr/>
        </p:nvGrpSpPr>
        <p:grpSpPr>
          <a:xfrm>
            <a:off x="12271383" y="2400964"/>
            <a:ext cx="6016617" cy="2950388"/>
            <a:chOff x="12271383" y="2400964"/>
            <a:chExt cx="6016617" cy="2950388"/>
          </a:xfrm>
        </p:grpSpPr>
        <p:sp>
          <p:nvSpPr>
            <p:cNvPr id="10" name="Rectangle 2"/>
            <p:cNvSpPr>
              <a:spLocks noChangeArrowheads="1"/>
            </p:cNvSpPr>
            <p:nvPr/>
          </p:nvSpPr>
          <p:spPr bwMode="auto">
            <a:xfrm flipH="1">
              <a:off x="12271383" y="2400964"/>
              <a:ext cx="6016617" cy="2950388"/>
            </a:xfrm>
            <a:prstGeom prst="rect">
              <a:avLst/>
            </a:prstGeom>
            <a:gradFill flip="none" rotWithShape="1">
              <a:gsLst>
                <a:gs pos="0">
                  <a:schemeClr val="bg1"/>
                </a:gs>
                <a:gs pos="25000">
                  <a:srgbClr val="DCE3E4"/>
                </a:gs>
              </a:gsLst>
              <a:lin ang="10800000" scaled="1"/>
              <a:tileRect/>
            </a:gradFill>
            <a:ln>
              <a:noFill/>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anose="020B0604020202020204" pitchFamily="34" charset="0"/>
              </a:pPr>
              <a:endParaRPr lang="en-US" altLang="en-US" dirty="0">
                <a:latin typeface="Oracle Sans" panose="020B0503020204020204" pitchFamily="34" charset="0"/>
                <a:cs typeface="Oracle Sans" panose="020B0503020204020204" pitchFamily="34" charset="0"/>
              </a:endParaRPr>
            </a:p>
          </p:txBody>
        </p:sp>
        <p:sp>
          <p:nvSpPr>
            <p:cNvPr id="4" name="Round Diagonal Corner Rectangle 3"/>
            <p:cNvSpPr/>
            <p:nvPr/>
          </p:nvSpPr>
          <p:spPr bwMode="auto">
            <a:xfrm>
              <a:off x="13071415" y="2600568"/>
              <a:ext cx="4416552" cy="2551176"/>
            </a:xfrm>
            <a:prstGeom prst="round2DiagRect">
              <a:avLst>
                <a:gd name="adj1" fmla="val 20649"/>
                <a:gd name="adj2" fmla="val 0"/>
              </a:avLst>
            </a:prstGeom>
            <a:blipFill dpi="0" rotWithShape="1">
              <a:blip r:embed="rId4" cstate="print">
                <a:extLst>
                  <a:ext uri="{28A0092B-C50C-407E-A947-70E740481C1C}">
                    <a14:useLocalDpi xmlns:a14="http://schemas.microsoft.com/office/drawing/2010/main" val="0"/>
                  </a:ext>
                </a:extLst>
              </a:blip>
              <a:srcRect/>
              <a:stretch>
                <a:fillRect/>
              </a:stretch>
            </a:blipFill>
            <a:ln w="76200"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2659617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gray">
          <a:xfrm>
            <a:off x="1068905" y="5847053"/>
            <a:ext cx="16125591" cy="638309"/>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r>
              <a:rPr lang="en-US" altLang="en-US" b="1">
                <a:latin typeface="Courier New" pitchFamily="49" charset="0"/>
                <a:cs typeface="Oracle Sans" panose="020B0503020204020204" pitchFamily="34" charset="0"/>
              </a:rPr>
              <a:t>-- Passing parameters using the </a:t>
            </a:r>
            <a:r>
              <a:rPr lang="en-US" altLang="en-US" b="1" i="1">
                <a:latin typeface="Courier New" pitchFamily="49" charset="0"/>
                <a:cs typeface="Oracle Sans" panose="020B0503020204020204" pitchFamily="34" charset="0"/>
              </a:rPr>
              <a:t>named</a:t>
            </a:r>
            <a:r>
              <a:rPr lang="en-US" altLang="en-US" b="1">
                <a:latin typeface="Courier New" pitchFamily="49" charset="0"/>
                <a:cs typeface="Oracle Sans" panose="020B0503020204020204" pitchFamily="34" charset="0"/>
              </a:rPr>
              <a:t> notation.</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EXECUTE raise_sal(</a:t>
            </a:r>
            <a:r>
              <a:rPr lang="en-US" altLang="en-US" b="1">
                <a:solidFill>
                  <a:schemeClr val="accent2"/>
                </a:solidFill>
                <a:latin typeface="Courier New" pitchFamily="49" charset="0"/>
                <a:cs typeface="Oracle Sans" panose="020B0503020204020204" pitchFamily="34" charset="0"/>
              </a:rPr>
              <a:t> p_percent =&gt;10,p_id =&gt; 176</a:t>
            </a:r>
            <a:r>
              <a:rPr lang="en-US" altLang="en-US" b="1">
                <a:latin typeface="Courier New" pitchFamily="49" charset="0"/>
                <a:cs typeface="Oracle Sans" panose="020B0503020204020204" pitchFamily="34" charset="0"/>
              </a:rPr>
              <a:t>)</a:t>
            </a:r>
            <a:endParaRPr lang="en-US" altLang="en-US" b="1" dirty="0">
              <a:latin typeface="Courier New" pitchFamily="49" charset="0"/>
              <a:cs typeface="Oracle Sans" panose="020B0503020204020204" pitchFamily="34" charset="0"/>
            </a:endParaRPr>
          </a:p>
        </p:txBody>
      </p:sp>
      <p:sp>
        <p:nvSpPr>
          <p:cNvPr id="7" name="Content Placeholder 2"/>
          <p:cNvSpPr txBox="1">
            <a:spLocks/>
          </p:cNvSpPr>
          <p:nvPr/>
        </p:nvSpPr>
        <p:spPr bwMode="gray">
          <a:xfrm>
            <a:off x="1081205" y="2331050"/>
            <a:ext cx="16125591" cy="1400357"/>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9050" tIns="19050" rIns="19050" bIns="1905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 Passing parameters using the </a:t>
            </a:r>
            <a:r>
              <a:rPr lang="en-US" altLang="en-US" b="1" i="1" dirty="0">
                <a:latin typeface="Courier New" pitchFamily="49" charset="0"/>
                <a:cs typeface="Oracle Sans" panose="020B0503020204020204" pitchFamily="34" charset="0"/>
              </a:rPr>
              <a:t>positional</a:t>
            </a:r>
            <a:r>
              <a:rPr lang="en-US" altLang="en-US" b="1" dirty="0">
                <a:latin typeface="Courier New" pitchFamily="49" charset="0"/>
                <a:cs typeface="Oracle Sans" panose="020B0503020204020204" pitchFamily="34" charset="0"/>
              </a:rPr>
              <a:t> notation.</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SELECT * FROM EMPLOYEES WHERE </a:t>
            </a:r>
            <a:r>
              <a:rPr lang="en-US" altLang="en-US" b="1" dirty="0" err="1">
                <a:latin typeface="Courier New" pitchFamily="49" charset="0"/>
                <a:cs typeface="Oracle Sans" panose="020B0503020204020204" pitchFamily="34" charset="0"/>
              </a:rPr>
              <a:t>employee_id</a:t>
            </a:r>
            <a:r>
              <a:rPr lang="en-US" altLang="en-US" b="1" dirty="0">
                <a:latin typeface="Courier New" pitchFamily="49" charset="0"/>
                <a:cs typeface="Oracle Sans" panose="020B0503020204020204" pitchFamily="34" charset="0"/>
              </a:rPr>
              <a:t> = 176;</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EXECUTE </a:t>
            </a:r>
            <a:r>
              <a:rPr lang="en-US" altLang="en-US" b="1" dirty="0" err="1">
                <a:latin typeface="Courier New" pitchFamily="49" charset="0"/>
                <a:cs typeface="Oracle Sans" panose="020B0503020204020204" pitchFamily="34" charset="0"/>
              </a:rPr>
              <a:t>raise_sal</a:t>
            </a:r>
            <a:r>
              <a:rPr lang="en-US" altLang="en-US" b="1" dirty="0">
                <a:latin typeface="Courier New" pitchFamily="49" charset="0"/>
                <a:cs typeface="Oracle Sans" panose="020B0503020204020204" pitchFamily="34" charset="0"/>
              </a:rPr>
              <a:t> (</a:t>
            </a:r>
            <a:r>
              <a:rPr lang="en-US" altLang="en-US" b="1" dirty="0">
                <a:solidFill>
                  <a:schemeClr val="accent2"/>
                </a:solidFill>
                <a:latin typeface="Courier New" pitchFamily="49" charset="0"/>
                <a:cs typeface="Oracle Sans" panose="020B0503020204020204" pitchFamily="34" charset="0"/>
              </a:rPr>
              <a:t>'176'</a:t>
            </a:r>
            <a:r>
              <a:rPr lang="en-US" altLang="en-US" b="1" dirty="0">
                <a:latin typeface="Courier New" pitchFamily="49" charset="0"/>
                <a:cs typeface="Oracle Sans" panose="020B0503020204020204" pitchFamily="34" charset="0"/>
              </a:rPr>
              <a:t>, </a:t>
            </a:r>
            <a:r>
              <a:rPr lang="en-US" altLang="en-US" b="1" dirty="0">
                <a:solidFill>
                  <a:schemeClr val="accent2"/>
                </a:solidFill>
                <a:latin typeface="Courier New" pitchFamily="49" charset="0"/>
                <a:cs typeface="Oracle Sans" panose="020B0503020204020204" pitchFamily="34" charset="0"/>
              </a:rPr>
              <a:t>10</a:t>
            </a:r>
            <a:r>
              <a:rPr lang="en-US" altLang="en-US" b="1" dirty="0">
                <a:latin typeface="Courier New" pitchFamily="49" charset="0"/>
                <a:cs typeface="Oracle Sans" panose="020B0503020204020204" pitchFamily="34" charset="0"/>
              </a:rPr>
              <a:t>)</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SELECT * FROM EMPLOYEES WHERE </a:t>
            </a:r>
            <a:r>
              <a:rPr lang="en-US" altLang="en-US" b="1" dirty="0" err="1">
                <a:latin typeface="Courier New" pitchFamily="49" charset="0"/>
                <a:cs typeface="Oracle Sans" panose="020B0503020204020204" pitchFamily="34" charset="0"/>
              </a:rPr>
              <a:t>employee_id</a:t>
            </a:r>
            <a:r>
              <a:rPr lang="en-US" altLang="en-US" b="1" dirty="0">
                <a:latin typeface="Courier New" pitchFamily="49" charset="0"/>
                <a:cs typeface="Oracle Sans" panose="020B0503020204020204" pitchFamily="34" charset="0"/>
              </a:rPr>
              <a:t> = 176;</a:t>
            </a:r>
          </a:p>
        </p:txBody>
      </p:sp>
      <p:sp>
        <p:nvSpPr>
          <p:cNvPr id="6759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Passing Actual Parameters: Examples</a:t>
            </a:r>
          </a:p>
        </p:txBody>
      </p:sp>
      <p:sp>
        <p:nvSpPr>
          <p:cNvPr id="67593" name="Rectangle 3"/>
          <p:cNvSpPr>
            <a:spLocks noChangeArrowheads="1"/>
          </p:cNvSpPr>
          <p:nvPr/>
        </p:nvSpPr>
        <p:spPr bwMode="blackGray">
          <a:xfrm>
            <a:off x="1246658" y="2215649"/>
            <a:ext cx="15769293" cy="1285875"/>
          </a:xfrm>
          <a:prstGeom prst="rect">
            <a:avLst/>
          </a:prstGeom>
          <a:noFill/>
          <a:ln w="28575">
            <a:no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endParaRPr lang="en-US" altLang="en-US" b="1" dirty="0">
              <a:latin typeface="Courier New" pitchFamily="49" charset="0"/>
              <a:cs typeface="Oracle Sans" panose="020B0503020204020204" pitchFamily="34" charset="0"/>
            </a:endParaRPr>
          </a:p>
        </p:txBody>
      </p:sp>
      <p:grpSp>
        <p:nvGrpSpPr>
          <p:cNvPr id="4" name="Group 3">
            <a:extLst>
              <a:ext uri="{FF2B5EF4-FFF2-40B4-BE49-F238E27FC236}">
                <a16:creationId xmlns:a16="http://schemas.microsoft.com/office/drawing/2014/main" id="{97BA17DC-30D9-43AC-BA7E-AB0CBEC9FB3B}"/>
              </a:ext>
            </a:extLst>
          </p:cNvPr>
          <p:cNvGrpSpPr/>
          <p:nvPr/>
        </p:nvGrpSpPr>
        <p:grpSpPr>
          <a:xfrm>
            <a:off x="1223120" y="4063380"/>
            <a:ext cx="15901314" cy="1514286"/>
            <a:chOff x="1257300" y="4089692"/>
            <a:chExt cx="15901314" cy="1514286"/>
          </a:xfrm>
        </p:grpSpPr>
        <p:pic>
          <p:nvPicPr>
            <p:cNvPr id="9" name="Picture 8" descr="les02_22.png"/>
            <p:cNvPicPr>
              <a:picLocks noChangeAspect="1"/>
            </p:cNvPicPr>
            <p:nvPr/>
          </p:nvPicPr>
          <p:blipFill>
            <a:blip r:embed="rId4" cstate="print"/>
            <a:stretch>
              <a:fillRect/>
            </a:stretch>
          </p:blipFill>
          <p:spPr>
            <a:xfrm>
              <a:off x="1257300" y="4089692"/>
              <a:ext cx="5600001" cy="1514286"/>
            </a:xfrm>
            <a:prstGeom prst="rect">
              <a:avLst/>
            </a:prstGeom>
          </p:spPr>
        </p:pic>
        <p:pic>
          <p:nvPicPr>
            <p:cNvPr id="10" name="Picture 9" descr="les02_23.png"/>
            <p:cNvPicPr>
              <a:picLocks noChangeAspect="1"/>
            </p:cNvPicPr>
            <p:nvPr/>
          </p:nvPicPr>
          <p:blipFill>
            <a:blip r:embed="rId5" cstate="print"/>
            <a:stretch>
              <a:fillRect/>
            </a:stretch>
          </p:blipFill>
          <p:spPr>
            <a:xfrm>
              <a:off x="7200900" y="4203993"/>
              <a:ext cx="4185714" cy="1142858"/>
            </a:xfrm>
            <a:prstGeom prst="rect">
              <a:avLst/>
            </a:prstGeom>
          </p:spPr>
        </p:pic>
        <p:pic>
          <p:nvPicPr>
            <p:cNvPr id="12" name="Picture 11" descr="les02_24.png"/>
            <p:cNvPicPr>
              <a:picLocks noChangeAspect="1"/>
            </p:cNvPicPr>
            <p:nvPr/>
          </p:nvPicPr>
          <p:blipFill>
            <a:blip r:embed="rId6" cstate="print"/>
            <a:stretch>
              <a:fillRect/>
            </a:stretch>
          </p:blipFill>
          <p:spPr>
            <a:xfrm>
              <a:off x="11772900" y="4089693"/>
              <a:ext cx="5385714" cy="1457144"/>
            </a:xfrm>
            <a:prstGeom prst="rect">
              <a:avLst/>
            </a:prstGeom>
          </p:spPr>
        </p:pic>
        <p:sp>
          <p:nvSpPr>
            <p:cNvPr id="13" name="Line 49"/>
            <p:cNvSpPr>
              <a:spLocks noChangeShapeType="1"/>
            </p:cNvSpPr>
            <p:nvPr/>
          </p:nvSpPr>
          <p:spPr bwMode="auto">
            <a:xfrm>
              <a:off x="6858000" y="4775492"/>
              <a:ext cx="342900" cy="0"/>
            </a:xfrm>
            <a:prstGeom prst="line">
              <a:avLst/>
            </a:prstGeom>
            <a:noFill/>
            <a:ln w="57150" cap="sq">
              <a:solidFill>
                <a:schemeClr val="accent4"/>
              </a:solidFill>
              <a:round/>
              <a:headEnd type="none" w="sm" len="sm"/>
              <a:tailEnd type="triangle" w="med" len="med"/>
            </a:ln>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sp>
          <p:nvSpPr>
            <p:cNvPr id="14" name="Line 49"/>
            <p:cNvSpPr>
              <a:spLocks noChangeShapeType="1"/>
            </p:cNvSpPr>
            <p:nvPr/>
          </p:nvSpPr>
          <p:spPr bwMode="auto">
            <a:xfrm>
              <a:off x="11430000" y="4775492"/>
              <a:ext cx="342900" cy="0"/>
            </a:xfrm>
            <a:prstGeom prst="line">
              <a:avLst/>
            </a:prstGeom>
            <a:noFill/>
            <a:ln w="57150" cap="sq">
              <a:solidFill>
                <a:schemeClr val="accent4"/>
              </a:solidFill>
              <a:round/>
              <a:headEnd type="none" w="sm" len="sm"/>
              <a:tailEnd type="triangle" w="med" len="med"/>
            </a:ln>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grpSp>
      <p:grpSp>
        <p:nvGrpSpPr>
          <p:cNvPr id="2" name="Group 15"/>
          <p:cNvGrpSpPr/>
          <p:nvPr/>
        </p:nvGrpSpPr>
        <p:grpSpPr>
          <a:xfrm flipH="1">
            <a:off x="8422643" y="5978045"/>
            <a:ext cx="8796452" cy="3515636"/>
            <a:chOff x="435748" y="565981"/>
            <a:chExt cx="6052269" cy="2418882"/>
          </a:xfrm>
        </p:grpSpPr>
        <p:sp>
          <p:nvSpPr>
            <p:cNvPr id="18" name="Freeform 17"/>
            <p:cNvSpPr/>
            <p:nvPr/>
          </p:nvSpPr>
          <p:spPr>
            <a:xfrm>
              <a:off x="1693271" y="1862101"/>
              <a:ext cx="4794746" cy="1122762"/>
            </a:xfrm>
            <a:custGeom>
              <a:avLst/>
              <a:gdLst>
                <a:gd name="connsiteX0" fmla="*/ 0 w 4185825"/>
                <a:gd name="connsiteY0" fmla="*/ 187131 h 1122762"/>
                <a:gd name="connsiteX1" fmla="*/ 187131 w 4185825"/>
                <a:gd name="connsiteY1" fmla="*/ 0 h 1122762"/>
                <a:gd name="connsiteX2" fmla="*/ 3998694 w 4185825"/>
                <a:gd name="connsiteY2" fmla="*/ 0 h 1122762"/>
                <a:gd name="connsiteX3" fmla="*/ 4185825 w 4185825"/>
                <a:gd name="connsiteY3" fmla="*/ 187131 h 1122762"/>
                <a:gd name="connsiteX4" fmla="*/ 4185825 w 4185825"/>
                <a:gd name="connsiteY4" fmla="*/ 935631 h 1122762"/>
                <a:gd name="connsiteX5" fmla="*/ 3998694 w 4185825"/>
                <a:gd name="connsiteY5" fmla="*/ 1122762 h 1122762"/>
                <a:gd name="connsiteX6" fmla="*/ 187131 w 4185825"/>
                <a:gd name="connsiteY6" fmla="*/ 1122762 h 1122762"/>
                <a:gd name="connsiteX7" fmla="*/ 0 w 4185825"/>
                <a:gd name="connsiteY7" fmla="*/ 935631 h 1122762"/>
                <a:gd name="connsiteX8" fmla="*/ 0 w 4185825"/>
                <a:gd name="connsiteY8" fmla="*/ 187131 h 112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5825" h="1122762">
                  <a:moveTo>
                    <a:pt x="0" y="187131"/>
                  </a:moveTo>
                  <a:cubicBezTo>
                    <a:pt x="0" y="83781"/>
                    <a:pt x="83781" y="0"/>
                    <a:pt x="187131" y="0"/>
                  </a:cubicBezTo>
                  <a:lnTo>
                    <a:pt x="3998694" y="0"/>
                  </a:lnTo>
                  <a:cubicBezTo>
                    <a:pt x="4102044" y="0"/>
                    <a:pt x="4185825" y="83781"/>
                    <a:pt x="4185825" y="187131"/>
                  </a:cubicBezTo>
                  <a:lnTo>
                    <a:pt x="4185825" y="935631"/>
                  </a:lnTo>
                  <a:cubicBezTo>
                    <a:pt x="4185825" y="1038981"/>
                    <a:pt x="4102044" y="1122762"/>
                    <a:pt x="3998694" y="1122762"/>
                  </a:cubicBezTo>
                  <a:lnTo>
                    <a:pt x="187131" y="1122762"/>
                  </a:lnTo>
                  <a:cubicBezTo>
                    <a:pt x="83781" y="1122762"/>
                    <a:pt x="0" y="1038981"/>
                    <a:pt x="0" y="935631"/>
                  </a:cubicBezTo>
                  <a:lnTo>
                    <a:pt x="0" y="187131"/>
                  </a:lnTo>
                  <a:close/>
                </a:path>
              </a:pathLst>
            </a:custGeom>
            <a:gradFill flip="none" rotWithShape="1">
              <a:gsLst>
                <a:gs pos="0">
                  <a:srgbClr val="B7E2FF"/>
                </a:gs>
                <a:gs pos="98230">
                  <a:srgbClr val="F3FAFF"/>
                </a:gs>
                <a:gs pos="50000">
                  <a:srgbClr val="DDF0FF"/>
                </a:gs>
              </a:gsLst>
              <a:lin ang="5400000" scaled="1"/>
              <a:tileRect/>
            </a:gradFill>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274320" tIns="356534" rIns="960120" bIns="356534" numCol="1" spcCol="127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r>
                <a:rPr lang="en-US" dirty="0">
                  <a:solidFill>
                    <a:schemeClr val="tx1"/>
                  </a:solidFill>
                  <a:latin typeface="Oracle Sans" panose="020B0503020204020204" pitchFamily="34" charset="0"/>
                  <a:cs typeface="Oracle Sans" panose="020B0503020204020204" pitchFamily="34" charset="0"/>
                </a:rPr>
                <a:t>Thanks Alice. This will help. Please find a solution to update the promotion data also in the database</a:t>
              </a:r>
            </a:p>
          </p:txBody>
        </p:sp>
        <p:sp>
          <p:nvSpPr>
            <p:cNvPr id="19" name="Oval 18"/>
            <p:cNvSpPr/>
            <p:nvPr/>
          </p:nvSpPr>
          <p:spPr>
            <a:xfrm>
              <a:off x="532697" y="762000"/>
              <a:ext cx="1940757" cy="1940628"/>
            </a:xfrm>
            <a:prstGeom prst="ellipse">
              <a:avLst/>
            </a:prstGeom>
            <a:gradFill flip="none" rotWithShape="1">
              <a:gsLst>
                <a:gs pos="0">
                  <a:srgbClr val="B7E2FF"/>
                </a:gs>
                <a:gs pos="98230">
                  <a:srgbClr val="F3FAFF"/>
                </a:gs>
                <a:gs pos="50000">
                  <a:srgbClr val="DDF0FF"/>
                </a:gs>
              </a:gsLst>
              <a:lin ang="16200000" scaled="1"/>
              <a:tileRect/>
            </a:gradFill>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408984">
              <a:off x="435748" y="565981"/>
              <a:ext cx="2134655" cy="2332666"/>
            </a:xfrm>
            <a:prstGeom prst="rect">
              <a:avLst/>
            </a:prstGeom>
            <a:effectLst>
              <a:softEdge rad="127000"/>
            </a:effectLst>
          </p:spPr>
        </p:pic>
      </p:grpSp>
    </p:spTree>
    <p:custDataLst>
      <p:tags r:id="rId1"/>
    </p:custDataLst>
    <p:extLst>
      <p:ext uri="{BB962C8B-B14F-4D97-AF65-F5344CB8AC3E}">
        <p14:creationId xmlns:p14="http://schemas.microsoft.com/office/powerpoint/2010/main" val="1436723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D43E2F1-4944-4A36-A28A-DED07BC8C927}"/>
              </a:ext>
            </a:extLst>
          </p:cNvPr>
          <p:cNvGrpSpPr/>
          <p:nvPr/>
        </p:nvGrpSpPr>
        <p:grpSpPr>
          <a:xfrm>
            <a:off x="1068905" y="4141370"/>
            <a:ext cx="9560996" cy="3872920"/>
            <a:chOff x="1068905" y="4336205"/>
            <a:chExt cx="9560996" cy="3872920"/>
          </a:xfrm>
        </p:grpSpPr>
        <p:sp>
          <p:nvSpPr>
            <p:cNvPr id="6" name="Content Placeholder 2"/>
            <p:cNvSpPr txBox="1">
              <a:spLocks/>
            </p:cNvSpPr>
            <p:nvPr/>
          </p:nvSpPr>
          <p:spPr bwMode="gray">
            <a:xfrm>
              <a:off x="1068905" y="4336205"/>
              <a:ext cx="9560996" cy="2488576"/>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r>
                <a:rPr lang="en-US" altLang="en-US" b="1">
                  <a:latin typeface="Courier New" pitchFamily="49" charset="0"/>
                  <a:cs typeface="Oracle Sans" panose="020B0503020204020204" pitchFamily="34" charset="0"/>
                </a:rPr>
                <a:t>CREATE OR REPLACE PROCEDURE raise_sal</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(p_id IN employees.employee_id%TYPE,</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p_percent IN NUMBER DEFAULT 10) AS</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BEGIN</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UPDATE employees</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SET salary = salary * (1 + p_percent/100)</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 WHERE employee_id = p_id;</a:t>
              </a:r>
            </a:p>
            <a:p>
              <a:pPr marL="685800" indent="-685800" defTabSz="600075">
                <a:tabLst>
                  <a:tab pos="600075" algn="r"/>
                  <a:tab pos="1009650" algn="l"/>
                </a:tabLst>
              </a:pPr>
              <a:r>
                <a:rPr lang="en-US" altLang="en-US" b="1">
                  <a:latin typeface="Courier New" pitchFamily="49" charset="0"/>
                  <a:cs typeface="Oracle Sans" panose="020B0503020204020204" pitchFamily="34" charset="0"/>
                </a:rPr>
                <a:t>END raise_sal;</a:t>
              </a:r>
              <a:endParaRPr lang="en-US" altLang="en-US" b="1" dirty="0">
                <a:latin typeface="Courier New" pitchFamily="49" charset="0"/>
                <a:cs typeface="Oracle Sans" panose="020B0503020204020204" pitchFamily="34" charset="0"/>
              </a:endParaRPr>
            </a:p>
          </p:txBody>
        </p:sp>
        <p:sp>
          <p:nvSpPr>
            <p:cNvPr id="7" name="Content Placeholder 2"/>
            <p:cNvSpPr txBox="1">
              <a:spLocks/>
            </p:cNvSpPr>
            <p:nvPr/>
          </p:nvSpPr>
          <p:spPr bwMode="gray">
            <a:xfrm>
              <a:off x="1068905" y="7355421"/>
              <a:ext cx="9560996" cy="853704"/>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lnSpc>
                  <a:spcPct val="90000"/>
                </a:lnSpc>
                <a:tabLst>
                  <a:tab pos="600075" algn="r"/>
                  <a:tab pos="1009650" algn="l"/>
                </a:tabLst>
              </a:pPr>
              <a:r>
                <a:rPr lang="en-US" altLang="en-US" b="1" dirty="0">
                  <a:solidFill>
                    <a:srgbClr val="000000"/>
                  </a:solidFill>
                  <a:latin typeface="Courier New" pitchFamily="49" charset="0"/>
                  <a:cs typeface="Oracle Sans" panose="020B0503020204020204" pitchFamily="34" charset="0"/>
                </a:rPr>
                <a:t>EXECUTE </a:t>
              </a:r>
              <a:r>
                <a:rPr lang="en-US" altLang="en-US" b="1" dirty="0" err="1">
                  <a:solidFill>
                    <a:srgbClr val="000000"/>
                  </a:solidFill>
                  <a:latin typeface="Courier New" pitchFamily="49" charset="0"/>
                  <a:cs typeface="Oracle Sans" panose="020B0503020204020204" pitchFamily="34" charset="0"/>
                </a:rPr>
                <a:t>raise_sal</a:t>
              </a:r>
              <a:r>
                <a:rPr lang="en-US" altLang="en-US" b="1" dirty="0">
                  <a:solidFill>
                    <a:srgbClr val="000000"/>
                  </a:solidFill>
                  <a:latin typeface="Courier New" pitchFamily="49" charset="0"/>
                  <a:cs typeface="Oracle Sans" panose="020B0503020204020204" pitchFamily="34" charset="0"/>
                </a:rPr>
                <a:t>(176) or</a:t>
              </a:r>
            </a:p>
            <a:p>
              <a:pPr marL="685800" indent="-685800" defTabSz="600075">
                <a:lnSpc>
                  <a:spcPct val="90000"/>
                </a:lnSpc>
                <a:tabLst>
                  <a:tab pos="600075" algn="r"/>
                  <a:tab pos="1009650" algn="l"/>
                </a:tabLst>
              </a:pPr>
              <a:r>
                <a:rPr lang="en-US" altLang="en-US" b="1" dirty="0">
                  <a:solidFill>
                    <a:srgbClr val="000000"/>
                  </a:solidFill>
                  <a:latin typeface="Courier New" pitchFamily="49" charset="0"/>
                  <a:cs typeface="Oracle Sans" panose="020B0503020204020204" pitchFamily="34" charset="0"/>
                </a:rPr>
                <a:t>EXECUTE </a:t>
              </a:r>
              <a:r>
                <a:rPr lang="en-US" altLang="en-US" b="1" dirty="0" err="1">
                  <a:solidFill>
                    <a:srgbClr val="000000"/>
                  </a:solidFill>
                  <a:latin typeface="Courier New" pitchFamily="49" charset="0"/>
                  <a:cs typeface="Oracle Sans" panose="020B0503020204020204" pitchFamily="34" charset="0"/>
                </a:rPr>
                <a:t>raise_sal</a:t>
              </a:r>
              <a:r>
                <a:rPr lang="en-US" altLang="en-US" b="1" dirty="0">
                  <a:solidFill>
                    <a:srgbClr val="000000"/>
                  </a:solidFill>
                  <a:latin typeface="Courier New" pitchFamily="49" charset="0"/>
                  <a:cs typeface="Oracle Sans" panose="020B0503020204020204" pitchFamily="34" charset="0"/>
                </a:rPr>
                <a:t>(176,10)</a:t>
              </a:r>
            </a:p>
            <a:p>
              <a:pPr marL="685800" indent="-685800" defTabSz="600075">
                <a:lnSpc>
                  <a:spcPct val="90000"/>
                </a:lnSpc>
                <a:tabLst>
                  <a:tab pos="600075" algn="r"/>
                  <a:tab pos="1009650" algn="l"/>
                </a:tabLst>
              </a:pPr>
              <a:r>
                <a:rPr lang="en-US" altLang="en-US" b="1" dirty="0">
                  <a:solidFill>
                    <a:srgbClr val="000000"/>
                  </a:solidFill>
                  <a:latin typeface="Courier New" pitchFamily="49" charset="0"/>
                  <a:cs typeface="Oracle Sans" panose="020B0503020204020204" pitchFamily="34" charset="0"/>
                </a:rPr>
                <a:t>EXECUTE </a:t>
              </a:r>
              <a:r>
                <a:rPr lang="en-US" altLang="en-US" b="1" dirty="0" err="1">
                  <a:solidFill>
                    <a:srgbClr val="000000"/>
                  </a:solidFill>
                  <a:latin typeface="Courier New" pitchFamily="49" charset="0"/>
                  <a:cs typeface="Oracle Sans" panose="020B0503020204020204" pitchFamily="34" charset="0"/>
                </a:rPr>
                <a:t>raise_sal</a:t>
              </a:r>
              <a:r>
                <a:rPr lang="en-US" altLang="en-US" b="1" dirty="0">
                  <a:solidFill>
                    <a:srgbClr val="000000"/>
                  </a:solidFill>
                  <a:latin typeface="Courier New" pitchFamily="49" charset="0"/>
                  <a:cs typeface="Oracle Sans" panose="020B0503020204020204" pitchFamily="34" charset="0"/>
                </a:rPr>
                <a:t> (</a:t>
              </a:r>
              <a:r>
                <a:rPr lang="en-US" altLang="en-US" b="1" dirty="0" err="1">
                  <a:solidFill>
                    <a:srgbClr val="000000"/>
                  </a:solidFill>
                  <a:latin typeface="Courier New" pitchFamily="49" charset="0"/>
                  <a:cs typeface="Oracle Sans" panose="020B0503020204020204" pitchFamily="34" charset="0"/>
                </a:rPr>
                <a:t>p_id</a:t>
              </a:r>
              <a:r>
                <a:rPr lang="en-US" altLang="en-US" b="1" dirty="0">
                  <a:solidFill>
                    <a:srgbClr val="000000"/>
                  </a:solidFill>
                  <a:latin typeface="Courier New" pitchFamily="49" charset="0"/>
                  <a:cs typeface="Oracle Sans" panose="020B0503020204020204" pitchFamily="34" charset="0"/>
                </a:rPr>
                <a:t> =&gt; 176)</a:t>
              </a:r>
              <a:endParaRPr lang="en-US" kern="0" dirty="0">
                <a:latin typeface="+mn-lt"/>
                <a:cs typeface="Oracle Sans" panose="020B0503020204020204" pitchFamily="34" charset="0"/>
              </a:endParaRPr>
            </a:p>
          </p:txBody>
        </p:sp>
      </p:grpSp>
      <p:sp>
        <p:nvSpPr>
          <p:cNvPr id="69641"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the </a:t>
            </a:r>
            <a:r>
              <a:rPr lang="en-US" altLang="en-US" dirty="0">
                <a:latin typeface="Courier New" panose="02070309020205020404" pitchFamily="49" charset="0"/>
                <a:cs typeface="Courier New" panose="02070309020205020404" pitchFamily="49" charset="0"/>
              </a:rPr>
              <a:t>DEFAULT</a:t>
            </a:r>
            <a:r>
              <a:rPr lang="en-US" altLang="en-US" dirty="0">
                <a:latin typeface="+mj-lt"/>
                <a:cs typeface="Oracle Sans" panose="020B0503020204020204" pitchFamily="34" charset="0"/>
              </a:rPr>
              <a:t> Option for the Parameters</a:t>
            </a:r>
          </a:p>
        </p:txBody>
      </p:sp>
      <p:sp>
        <p:nvSpPr>
          <p:cNvPr id="3" name="Content Placeholder 2">
            <a:extLst>
              <a:ext uri="{FF2B5EF4-FFF2-40B4-BE49-F238E27FC236}">
                <a16:creationId xmlns:a16="http://schemas.microsoft.com/office/drawing/2014/main" id="{68D9A4E9-7A7A-47CC-B069-1F33AE98E69B}"/>
              </a:ext>
            </a:extLst>
          </p:cNvPr>
          <p:cNvSpPr>
            <a:spLocks noGrp="1"/>
          </p:cNvSpPr>
          <p:nvPr>
            <p:ph idx="1"/>
          </p:nvPr>
        </p:nvSpPr>
        <p:spPr>
          <a:xfrm>
            <a:off x="933451" y="2272710"/>
            <a:ext cx="16421100" cy="2060881"/>
          </a:xfrm>
        </p:spPr>
        <p:txBody>
          <a:bodyPr/>
          <a:lstStyle/>
          <a:p>
            <a:pPr lvl="1"/>
            <a:r>
              <a:rPr lang="en-US" altLang="en-US" dirty="0"/>
              <a:t>Defines default values for parameters</a:t>
            </a:r>
          </a:p>
          <a:p>
            <a:pPr lvl="1"/>
            <a:r>
              <a:rPr lang="en-US" altLang="en-US" dirty="0"/>
              <a:t>Provides flexibility by combining the positional and named parameter-passing syntax</a:t>
            </a:r>
          </a:p>
          <a:p>
            <a:endParaRPr lang="en-US" dirty="0"/>
          </a:p>
        </p:txBody>
      </p:sp>
      <p:grpSp>
        <p:nvGrpSpPr>
          <p:cNvPr id="5" name="Group 4">
            <a:extLst>
              <a:ext uri="{FF2B5EF4-FFF2-40B4-BE49-F238E27FC236}">
                <a16:creationId xmlns:a16="http://schemas.microsoft.com/office/drawing/2014/main" id="{6B17EC43-2046-404C-9BAD-8B5891649E01}"/>
              </a:ext>
            </a:extLst>
          </p:cNvPr>
          <p:cNvGrpSpPr/>
          <p:nvPr/>
        </p:nvGrpSpPr>
        <p:grpSpPr>
          <a:xfrm>
            <a:off x="12271383" y="3840541"/>
            <a:ext cx="6016617" cy="4474579"/>
            <a:chOff x="12271383" y="3619310"/>
            <a:chExt cx="6016617" cy="4474579"/>
          </a:xfrm>
        </p:grpSpPr>
        <p:sp>
          <p:nvSpPr>
            <p:cNvPr id="13" name="Rectangle 2"/>
            <p:cNvSpPr>
              <a:spLocks noChangeArrowheads="1"/>
            </p:cNvSpPr>
            <p:nvPr/>
          </p:nvSpPr>
          <p:spPr bwMode="auto">
            <a:xfrm flipH="1">
              <a:off x="12271383" y="5143501"/>
              <a:ext cx="6016617" cy="2950388"/>
            </a:xfrm>
            <a:prstGeom prst="rect">
              <a:avLst/>
            </a:prstGeom>
            <a:gradFill flip="none" rotWithShape="1">
              <a:gsLst>
                <a:gs pos="0">
                  <a:schemeClr val="bg1"/>
                </a:gs>
                <a:gs pos="25000">
                  <a:srgbClr val="DCE3E4"/>
                </a:gs>
              </a:gsLst>
              <a:lin ang="10800000" scaled="1"/>
              <a:tileRect/>
            </a:gradFill>
            <a:ln>
              <a:noFill/>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anose="020B0604020202020204" pitchFamily="34" charset="0"/>
              </a:pPr>
              <a:endParaRPr lang="en-US" altLang="en-US" dirty="0">
                <a:latin typeface="Oracle Sans" panose="020B0503020204020204" pitchFamily="34" charset="0"/>
                <a:cs typeface="Oracle Sans" panose="020B0503020204020204" pitchFamily="34" charset="0"/>
              </a:endParaRPr>
            </a:p>
          </p:txBody>
        </p:sp>
        <p:sp>
          <p:nvSpPr>
            <p:cNvPr id="14" name="Round Diagonal Corner Rectangle 13"/>
            <p:cNvSpPr/>
            <p:nvPr/>
          </p:nvSpPr>
          <p:spPr bwMode="auto">
            <a:xfrm>
              <a:off x="12786665" y="5343105"/>
              <a:ext cx="4416552" cy="2551176"/>
            </a:xfrm>
            <a:prstGeom prst="round2DiagRect">
              <a:avLst>
                <a:gd name="adj1" fmla="val 20649"/>
                <a:gd name="adj2" fmla="val 0"/>
              </a:avLst>
            </a:prstGeom>
            <a:blipFill dpi="0" rotWithShape="1">
              <a:blip r:embed="rId4" cstate="print">
                <a:extLst>
                  <a:ext uri="{28A0092B-C50C-407E-A947-70E740481C1C}">
                    <a14:useLocalDpi xmlns:a14="http://schemas.microsoft.com/office/drawing/2010/main" val="0"/>
                  </a:ext>
                </a:extLst>
              </a:blip>
              <a:srcRect/>
              <a:stretch>
                <a:fillRect/>
              </a:stretch>
            </a:blipFill>
            <a:ln w="76200"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grpSp>
          <p:nvGrpSpPr>
            <p:cNvPr id="2" name="Group 1"/>
            <p:cNvGrpSpPr/>
            <p:nvPr/>
          </p:nvGrpSpPr>
          <p:grpSpPr>
            <a:xfrm flipH="1">
              <a:off x="13828077" y="3619310"/>
              <a:ext cx="3774123" cy="2556959"/>
              <a:chOff x="792164" y="2404092"/>
              <a:chExt cx="2516082" cy="1704639"/>
            </a:xfrm>
          </p:grpSpPr>
          <p:sp>
            <p:nvSpPr>
              <p:cNvPr id="15" name="Rounded Rectangle 14"/>
              <p:cNvSpPr/>
              <p:nvPr/>
            </p:nvSpPr>
            <p:spPr bwMode="auto">
              <a:xfrm>
                <a:off x="792164" y="2404092"/>
                <a:ext cx="2516082" cy="598478"/>
              </a:xfrm>
              <a:prstGeom prst="roundRect">
                <a:avLst>
                  <a:gd name="adj" fmla="val 26181"/>
                </a:avLst>
              </a:prstGeom>
              <a:gradFill flip="none" rotWithShape="1">
                <a:gsLst>
                  <a:gs pos="0">
                    <a:schemeClr val="bg1"/>
                  </a:gs>
                  <a:gs pos="100000">
                    <a:schemeClr val="accent5">
                      <a:lumMod val="40000"/>
                      <a:lumOff val="60000"/>
                    </a:schemeClr>
                  </a:gs>
                </a:gsLst>
                <a:lin ang="16200000" scaled="1"/>
                <a:tileRect/>
              </a:gradFill>
              <a:ln w="28575" cap="flat" cmpd="sng" algn="ctr">
                <a:solidFill>
                  <a:schemeClr val="accent6"/>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16" name="Oval 15"/>
              <p:cNvSpPr/>
              <p:nvPr/>
            </p:nvSpPr>
            <p:spPr bwMode="auto">
              <a:xfrm>
                <a:off x="2773853" y="2882022"/>
                <a:ext cx="345052" cy="345052"/>
              </a:xfrm>
              <a:prstGeom prst="ellipse">
                <a:avLst/>
              </a:prstGeom>
              <a:gradFill flip="none" rotWithShape="1">
                <a:gsLst>
                  <a:gs pos="0">
                    <a:schemeClr val="bg1"/>
                  </a:gs>
                  <a:gs pos="100000">
                    <a:schemeClr val="accent5">
                      <a:lumMod val="40000"/>
                      <a:lumOff val="60000"/>
                    </a:schemeClr>
                  </a:gs>
                </a:gsLst>
                <a:lin ang="16200000" scaled="1"/>
                <a:tileRect/>
              </a:gradFill>
              <a:ln w="28575" cap="flat" cmpd="sng" algn="ctr">
                <a:solidFill>
                  <a:schemeClr val="accent6"/>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7" name="Oval 16"/>
              <p:cNvSpPr/>
              <p:nvPr/>
            </p:nvSpPr>
            <p:spPr bwMode="auto">
              <a:xfrm>
                <a:off x="2864116" y="3312951"/>
                <a:ext cx="254789" cy="254789"/>
              </a:xfrm>
              <a:prstGeom prst="ellipse">
                <a:avLst/>
              </a:prstGeom>
              <a:gradFill flip="none" rotWithShape="1">
                <a:gsLst>
                  <a:gs pos="0">
                    <a:schemeClr val="bg1"/>
                  </a:gs>
                  <a:gs pos="100000">
                    <a:schemeClr val="accent5">
                      <a:lumMod val="40000"/>
                      <a:lumOff val="60000"/>
                    </a:schemeClr>
                  </a:gs>
                </a:gsLst>
                <a:lin ang="16200000" scaled="1"/>
                <a:tileRect/>
              </a:gradFill>
              <a:ln w="28575" cap="flat" cmpd="sng" algn="ctr">
                <a:solidFill>
                  <a:schemeClr val="accent6"/>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8" name="Oval 17"/>
              <p:cNvSpPr/>
              <p:nvPr/>
            </p:nvSpPr>
            <p:spPr bwMode="auto">
              <a:xfrm>
                <a:off x="2843498" y="3665665"/>
                <a:ext cx="205762" cy="205762"/>
              </a:xfrm>
              <a:prstGeom prst="ellipse">
                <a:avLst/>
              </a:prstGeom>
              <a:gradFill flip="none" rotWithShape="1">
                <a:gsLst>
                  <a:gs pos="0">
                    <a:schemeClr val="bg1"/>
                  </a:gs>
                  <a:gs pos="100000">
                    <a:schemeClr val="accent5">
                      <a:lumMod val="40000"/>
                      <a:lumOff val="60000"/>
                    </a:schemeClr>
                  </a:gs>
                </a:gsLst>
                <a:lin ang="16200000" scaled="1"/>
                <a:tileRect/>
              </a:gradFill>
              <a:ln w="28575" cap="flat" cmpd="sng" algn="ctr">
                <a:solidFill>
                  <a:schemeClr val="accent6"/>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9" name="Oval 18"/>
              <p:cNvSpPr/>
              <p:nvPr/>
            </p:nvSpPr>
            <p:spPr bwMode="auto">
              <a:xfrm>
                <a:off x="2710161" y="3954776"/>
                <a:ext cx="153955" cy="153955"/>
              </a:xfrm>
              <a:prstGeom prst="ellipse">
                <a:avLst/>
              </a:prstGeom>
              <a:gradFill flip="none" rotWithShape="1">
                <a:gsLst>
                  <a:gs pos="0">
                    <a:schemeClr val="bg1"/>
                  </a:gs>
                  <a:gs pos="100000">
                    <a:schemeClr val="accent5">
                      <a:lumMod val="40000"/>
                      <a:lumOff val="60000"/>
                    </a:schemeClr>
                  </a:gs>
                </a:gsLst>
                <a:lin ang="16200000" scaled="1"/>
                <a:tileRect/>
              </a:gradFill>
              <a:ln w="28575" cap="flat" cmpd="sng" algn="ctr">
                <a:solidFill>
                  <a:schemeClr val="accent6"/>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0" name="TextBox 19"/>
              <p:cNvSpPr txBox="1"/>
              <p:nvPr/>
            </p:nvSpPr>
            <p:spPr>
              <a:xfrm>
                <a:off x="936098" y="2497022"/>
                <a:ext cx="2210770" cy="30777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r>
                  <a:rPr lang="en-US" sz="2400" dirty="0">
                    <a:latin typeface="Oracle Sans" panose="020B0503020204020204" pitchFamily="34" charset="0"/>
                    <a:cs typeface="Oracle Sans" panose="020B0503020204020204" pitchFamily="34" charset="0"/>
                  </a:rPr>
                  <a:t>An enhancement !</a:t>
                </a:r>
              </a:p>
            </p:txBody>
          </p:sp>
        </p:grpSp>
      </p:grpSp>
    </p:spTree>
    <p:custDataLst>
      <p:tags r:id="rId1"/>
    </p:custDataLst>
    <p:extLst>
      <p:ext uri="{BB962C8B-B14F-4D97-AF65-F5344CB8AC3E}">
        <p14:creationId xmlns:p14="http://schemas.microsoft.com/office/powerpoint/2010/main" val="827881331"/>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Objectives</a:t>
            </a:r>
          </a:p>
        </p:txBody>
      </p:sp>
      <p:sp>
        <p:nvSpPr>
          <p:cNvPr id="2" name="Content Placeholder 1">
            <a:extLst>
              <a:ext uri="{FF2B5EF4-FFF2-40B4-BE49-F238E27FC236}">
                <a16:creationId xmlns:a16="http://schemas.microsoft.com/office/drawing/2014/main" id="{F1031789-6A66-472A-B355-740219D24C4D}"/>
              </a:ext>
            </a:extLst>
          </p:cNvPr>
          <p:cNvSpPr>
            <a:spLocks noGrp="1"/>
          </p:cNvSpPr>
          <p:nvPr>
            <p:ph idx="1"/>
          </p:nvPr>
        </p:nvSpPr>
        <p:spPr/>
        <p:txBody>
          <a:bodyPr/>
          <a:lstStyle/>
          <a:p>
            <a:r>
              <a:rPr lang="en-US" altLang="en-US" dirty="0"/>
              <a:t>After completing this lesson, you should be able to:</a:t>
            </a:r>
          </a:p>
          <a:p>
            <a:pPr lvl="1"/>
            <a:r>
              <a:rPr lang="en-US" altLang="en-US" dirty="0"/>
              <a:t>Identify the benefits of modularized and layered subprogram design</a:t>
            </a:r>
          </a:p>
          <a:p>
            <a:pPr lvl="1"/>
            <a:r>
              <a:rPr lang="en-US" altLang="en-US" dirty="0"/>
              <a:t>Create and call procedures</a:t>
            </a:r>
          </a:p>
          <a:p>
            <a:pPr lvl="1"/>
            <a:r>
              <a:rPr lang="en-US" altLang="en-US" dirty="0"/>
              <a:t>Use formal and actual parameters</a:t>
            </a:r>
          </a:p>
          <a:p>
            <a:pPr lvl="1"/>
            <a:r>
              <a:rPr lang="en-US" altLang="en-US" dirty="0"/>
              <a:t>Use positional, named, or mixed notation for passing parameters</a:t>
            </a:r>
          </a:p>
          <a:p>
            <a:pPr lvl="1"/>
            <a:r>
              <a:rPr lang="en-US" altLang="en-US" dirty="0"/>
              <a:t>Identify the available parameter-passing modes</a:t>
            </a:r>
          </a:p>
          <a:p>
            <a:pPr lvl="1"/>
            <a:r>
              <a:rPr lang="en-US" altLang="en-US" dirty="0"/>
              <a:t>Handle exceptions in procedures</a:t>
            </a:r>
          </a:p>
          <a:p>
            <a:pPr lvl="1"/>
            <a:r>
              <a:rPr lang="en-US" altLang="en-US" dirty="0"/>
              <a:t>Remove a procedure and display its information</a:t>
            </a:r>
          </a:p>
        </p:txBody>
      </p:sp>
    </p:spTree>
    <p:custDataLst>
      <p:tags r:id="rId1"/>
    </p:custDataLst>
    <p:extLst>
      <p:ext uri="{BB962C8B-B14F-4D97-AF65-F5344CB8AC3E}">
        <p14:creationId xmlns:p14="http://schemas.microsoft.com/office/powerpoint/2010/main" val="1826304559"/>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Lesson Agenda</a:t>
            </a:r>
          </a:p>
        </p:txBody>
      </p:sp>
      <p:sp>
        <p:nvSpPr>
          <p:cNvPr id="2" name="Content Placeholder 1">
            <a:extLst>
              <a:ext uri="{FF2B5EF4-FFF2-40B4-BE49-F238E27FC236}">
                <a16:creationId xmlns:a16="http://schemas.microsoft.com/office/drawing/2014/main" id="{F2966DC9-842B-48E5-907D-F440B24EE8AF}"/>
              </a:ext>
            </a:extLst>
          </p:cNvPr>
          <p:cNvSpPr>
            <a:spLocks noGrp="1"/>
          </p:cNvSpPr>
          <p:nvPr>
            <p:ph idx="1"/>
          </p:nvPr>
        </p:nvSpPr>
        <p:spPr>
          <a:xfrm>
            <a:off x="933451" y="2272710"/>
            <a:ext cx="16421100" cy="5592937"/>
          </a:xfrm>
        </p:spPr>
        <p:txBody>
          <a:bodyPr/>
          <a:lstStyle/>
          <a:p>
            <a:pPr lvl="1">
              <a:buClr>
                <a:schemeClr val="tx1">
                  <a:lumMod val="25000"/>
                  <a:lumOff val="75000"/>
                </a:schemeClr>
              </a:buClr>
            </a:pPr>
            <a:r>
              <a:rPr lang="en-US" dirty="0">
                <a:solidFill>
                  <a:schemeClr val="tx1">
                    <a:lumMod val="25000"/>
                    <a:lumOff val="75000"/>
                  </a:schemeClr>
                </a:solidFill>
              </a:rPr>
              <a:t>Modularizing code with PL/SQL</a:t>
            </a:r>
          </a:p>
          <a:p>
            <a:pPr lvl="1">
              <a:buClr>
                <a:schemeClr val="tx1">
                  <a:lumMod val="25000"/>
                  <a:lumOff val="75000"/>
                </a:schemeClr>
              </a:buClr>
            </a:pPr>
            <a:r>
              <a:rPr lang="en-US" dirty="0">
                <a:solidFill>
                  <a:schemeClr val="tx1">
                    <a:lumMod val="25000"/>
                    <a:lumOff val="75000"/>
                  </a:schemeClr>
                </a:solidFill>
              </a:rPr>
              <a:t>Working with procedures:</a:t>
            </a:r>
          </a:p>
          <a:p>
            <a:pPr lvl="2">
              <a:buClr>
                <a:schemeClr val="tx1">
                  <a:lumMod val="25000"/>
                  <a:lumOff val="75000"/>
                </a:schemeClr>
              </a:buClr>
            </a:pPr>
            <a:r>
              <a:rPr lang="en-US" dirty="0">
                <a:solidFill>
                  <a:schemeClr val="tx1">
                    <a:lumMod val="25000"/>
                    <a:lumOff val="75000"/>
                  </a:schemeClr>
                </a:solidFill>
              </a:rPr>
              <a:t>Creating and calling procedures</a:t>
            </a:r>
          </a:p>
          <a:p>
            <a:pPr lvl="2">
              <a:buClr>
                <a:schemeClr val="tx1">
                  <a:lumMod val="25000"/>
                  <a:lumOff val="75000"/>
                </a:schemeClr>
              </a:buClr>
            </a:pPr>
            <a:r>
              <a:rPr lang="en-US" dirty="0">
                <a:solidFill>
                  <a:schemeClr val="tx1">
                    <a:lumMod val="25000"/>
                    <a:lumOff val="75000"/>
                  </a:schemeClr>
                </a:solidFill>
              </a:rPr>
              <a:t>Identifying the available parameter-passing modes</a:t>
            </a:r>
          </a:p>
          <a:p>
            <a:pPr lvl="2">
              <a:buClr>
                <a:schemeClr val="tx1">
                  <a:lumMod val="25000"/>
                  <a:lumOff val="75000"/>
                </a:schemeClr>
              </a:buClr>
            </a:pPr>
            <a:r>
              <a:rPr lang="en-US" dirty="0">
                <a:solidFill>
                  <a:schemeClr val="tx1">
                    <a:lumMod val="25000"/>
                    <a:lumOff val="75000"/>
                  </a:schemeClr>
                </a:solidFill>
              </a:rPr>
              <a:t>Using formal and actual parameters</a:t>
            </a:r>
          </a:p>
          <a:p>
            <a:pPr lvl="2">
              <a:buClr>
                <a:schemeClr val="tx1">
                  <a:lumMod val="25000"/>
                  <a:lumOff val="75000"/>
                </a:schemeClr>
              </a:buClr>
            </a:pPr>
            <a:r>
              <a:rPr lang="en-US" dirty="0">
                <a:solidFill>
                  <a:schemeClr val="tx1">
                    <a:lumMod val="25000"/>
                    <a:lumOff val="75000"/>
                  </a:schemeClr>
                </a:solidFill>
              </a:rPr>
              <a:t>Using positional, named, or mixed notation</a:t>
            </a:r>
          </a:p>
          <a:p>
            <a:pPr lvl="1"/>
            <a:r>
              <a:rPr lang="en-US" dirty="0"/>
              <a:t>Handling exceptions in procedures, removing a procedure, and displaying the procedure’s information</a:t>
            </a:r>
          </a:p>
        </p:txBody>
      </p:sp>
      <p:grpSp>
        <p:nvGrpSpPr>
          <p:cNvPr id="4" name="Group 3"/>
          <p:cNvGrpSpPr/>
          <p:nvPr/>
        </p:nvGrpSpPr>
        <p:grpSpPr>
          <a:xfrm>
            <a:off x="12720637" y="6439644"/>
            <a:ext cx="5567363" cy="2500313"/>
            <a:chOff x="5410200" y="4297363"/>
            <a:chExt cx="3711575" cy="1666875"/>
          </a:xfrm>
        </p:grpSpPr>
        <p:sp>
          <p:nvSpPr>
            <p:cNvPr id="5" name="Rectangle 4"/>
            <p:cNvSpPr/>
            <p:nvPr/>
          </p:nvSpPr>
          <p:spPr bwMode="auto">
            <a:xfrm rot="16200000" flipV="1">
              <a:off x="6683375" y="3222625"/>
              <a:ext cx="1165225" cy="3711575"/>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7"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152553695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Handled Exceptions</a:t>
            </a:r>
          </a:p>
        </p:txBody>
      </p:sp>
      <p:grpSp>
        <p:nvGrpSpPr>
          <p:cNvPr id="3" name="Group 2">
            <a:extLst>
              <a:ext uri="{FF2B5EF4-FFF2-40B4-BE49-F238E27FC236}">
                <a16:creationId xmlns:a16="http://schemas.microsoft.com/office/drawing/2014/main" id="{A2A8B654-28AE-48E7-BDE1-EE511D35B691}"/>
              </a:ext>
            </a:extLst>
          </p:cNvPr>
          <p:cNvGrpSpPr/>
          <p:nvPr/>
        </p:nvGrpSpPr>
        <p:grpSpPr>
          <a:xfrm>
            <a:off x="2011640" y="2516981"/>
            <a:ext cx="14264721" cy="5253040"/>
            <a:chOff x="1830705" y="2516981"/>
            <a:chExt cx="14264721" cy="5253040"/>
          </a:xfrm>
        </p:grpSpPr>
        <p:sp>
          <p:nvSpPr>
            <p:cNvPr id="79884" name="Rectangle 11"/>
            <p:cNvSpPr>
              <a:spLocks noChangeArrowheads="1"/>
            </p:cNvSpPr>
            <p:nvPr/>
          </p:nvSpPr>
          <p:spPr bwMode="auto">
            <a:xfrm>
              <a:off x="11664280" y="4672011"/>
              <a:ext cx="4431146" cy="504825"/>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400" b="1" dirty="0">
                  <a:latin typeface="Oracle Sans" panose="020B0503020204020204" pitchFamily="34" charset="0"/>
                  <a:cs typeface="Oracle Sans" panose="020B0503020204020204" pitchFamily="34" charset="0"/>
                </a:rPr>
                <a:t>Exception handled</a:t>
              </a:r>
            </a:p>
          </p:txBody>
        </p:sp>
        <p:sp>
          <p:nvSpPr>
            <p:cNvPr id="79875" name="Rectangle 2"/>
            <p:cNvSpPr>
              <a:spLocks noChangeArrowheads="1"/>
            </p:cNvSpPr>
            <p:nvPr/>
          </p:nvSpPr>
          <p:spPr bwMode="blackWhite">
            <a:xfrm>
              <a:off x="1983066" y="3167062"/>
              <a:ext cx="4348617" cy="2562240"/>
            </a:xfrm>
            <a:prstGeom prst="rect">
              <a:avLst/>
            </a:prstGeom>
            <a:gradFill rotWithShape="1">
              <a:gsLst>
                <a:gs pos="0">
                  <a:srgbClr val="83D3FF"/>
                </a:gs>
                <a:gs pos="50000">
                  <a:srgbClr val="B5E2FF"/>
                </a:gs>
                <a:gs pos="100000">
                  <a:srgbClr val="DBF0FF"/>
                </a:gs>
              </a:gsLst>
              <a:lin ang="5400000" scaled="1"/>
            </a:gradFill>
            <a:ln w="28575">
              <a:solidFill>
                <a:srgbClr val="A1BFE3"/>
              </a:solidFill>
              <a:miter lim="800000"/>
              <a:headEnd/>
              <a:tailEnd/>
            </a:ln>
          </p:spPr>
          <p:txBody>
            <a:bodyPr wrap="square" lIns="109728" tIns="54864" rIns="109728" bIns="54864">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788195">
                <a:lnSpc>
                  <a:spcPct val="80000"/>
                </a:lnSpc>
              </a:pPr>
              <a:r>
                <a:rPr lang="en-US" altLang="en-US" b="1" dirty="0">
                  <a:latin typeface="Courier New" pitchFamily="49" charset="0"/>
                  <a:cs typeface="Oracle Sans" panose="020B0503020204020204" pitchFamily="34" charset="0"/>
                </a:rPr>
                <a:t>PROCEDURE</a:t>
              </a:r>
            </a:p>
            <a:p>
              <a:pPr defTabSz="788195">
                <a:lnSpc>
                  <a:spcPct val="80000"/>
                </a:lnSpc>
              </a:pPr>
              <a:r>
                <a:rPr lang="en-US" altLang="en-US" b="1" dirty="0">
                  <a:latin typeface="Courier New" pitchFamily="49" charset="0"/>
                  <a:cs typeface="Oracle Sans" panose="020B0503020204020204" pitchFamily="34" charset="0"/>
                </a:rPr>
                <a:t> PROC1 ...</a:t>
              </a:r>
            </a:p>
            <a:p>
              <a:pPr defTabSz="788195">
                <a:lnSpc>
                  <a:spcPct val="80000"/>
                </a:lnSpc>
              </a:pPr>
              <a:r>
                <a:rPr lang="en-US" altLang="en-US" b="1" dirty="0">
                  <a:latin typeface="Courier New" pitchFamily="49" charset="0"/>
                  <a:cs typeface="Oracle Sans" panose="020B0503020204020204" pitchFamily="34" charset="0"/>
                </a:rPr>
                <a:t>IS </a:t>
              </a:r>
            </a:p>
            <a:p>
              <a:pPr defTabSz="788195">
                <a:lnSpc>
                  <a:spcPct val="80000"/>
                </a:lnSpc>
              </a:pPr>
              <a:r>
                <a:rPr lang="en-US" altLang="en-US" b="1" dirty="0">
                  <a:latin typeface="Courier New" pitchFamily="49" charset="0"/>
                  <a:cs typeface="Oracle Sans" panose="020B0503020204020204" pitchFamily="34" charset="0"/>
                </a:rPr>
                <a:t> ...</a:t>
              </a:r>
            </a:p>
            <a:p>
              <a:pPr defTabSz="788195">
                <a:lnSpc>
                  <a:spcPct val="80000"/>
                </a:lnSpc>
              </a:pPr>
              <a:r>
                <a:rPr lang="en-US" altLang="en-US" b="1" dirty="0">
                  <a:latin typeface="Courier New" pitchFamily="49" charset="0"/>
                  <a:cs typeface="Oracle Sans" panose="020B0503020204020204" pitchFamily="34" charset="0"/>
                </a:rPr>
                <a:t>BEGIN</a:t>
              </a:r>
            </a:p>
            <a:p>
              <a:pPr defTabSz="788195">
                <a:lnSpc>
                  <a:spcPct val="80000"/>
                </a:lnSpc>
              </a:pPr>
              <a:r>
                <a:rPr lang="en-US" altLang="en-US" b="1" dirty="0">
                  <a:latin typeface="Courier New" pitchFamily="49" charset="0"/>
                  <a:cs typeface="Oracle Sans" panose="020B0503020204020204" pitchFamily="34" charset="0"/>
                </a:rPr>
                <a:t> ...</a:t>
              </a:r>
            </a:p>
            <a:p>
              <a:pPr defTabSz="788195">
                <a:lnSpc>
                  <a:spcPct val="80000"/>
                </a:lnSpc>
              </a:pPr>
              <a:r>
                <a:rPr lang="en-US" altLang="en-US" b="1" dirty="0">
                  <a:latin typeface="Courier New" pitchFamily="49" charset="0"/>
                  <a:cs typeface="Oracle Sans" panose="020B0503020204020204" pitchFamily="34" charset="0"/>
                </a:rPr>
                <a:t>  PROC2(arg1);</a:t>
              </a:r>
            </a:p>
            <a:p>
              <a:pPr defTabSz="788195">
                <a:lnSpc>
                  <a:spcPct val="80000"/>
                </a:lnSpc>
              </a:pPr>
              <a:r>
                <a:rPr lang="en-US" altLang="en-US" b="1" dirty="0">
                  <a:latin typeface="Courier New" pitchFamily="49" charset="0"/>
                  <a:cs typeface="Oracle Sans" panose="020B0503020204020204" pitchFamily="34" charset="0"/>
                </a:rPr>
                <a:t> ...</a:t>
              </a:r>
            </a:p>
            <a:p>
              <a:pPr defTabSz="788195">
                <a:lnSpc>
                  <a:spcPct val="80000"/>
                </a:lnSpc>
              </a:pPr>
              <a:r>
                <a:rPr lang="en-US" altLang="en-US" b="1" dirty="0">
                  <a:latin typeface="Courier New" pitchFamily="49" charset="0"/>
                  <a:cs typeface="Oracle Sans" panose="020B0503020204020204" pitchFamily="34" charset="0"/>
                </a:rPr>
                <a:t>EXCEPTION</a:t>
              </a:r>
            </a:p>
            <a:p>
              <a:pPr defTabSz="788195">
                <a:lnSpc>
                  <a:spcPct val="80000"/>
                </a:lnSpc>
              </a:pPr>
              <a:r>
                <a:rPr lang="en-US" altLang="en-US" b="1" dirty="0">
                  <a:latin typeface="Courier New" pitchFamily="49" charset="0"/>
                  <a:cs typeface="Oracle Sans" panose="020B0503020204020204" pitchFamily="34" charset="0"/>
                </a:rPr>
                <a:t> ...</a:t>
              </a:r>
            </a:p>
            <a:p>
              <a:pPr defTabSz="788195">
                <a:lnSpc>
                  <a:spcPct val="80000"/>
                </a:lnSpc>
              </a:pPr>
              <a:r>
                <a:rPr lang="en-US" altLang="en-US" b="1" dirty="0">
                  <a:latin typeface="Courier New" pitchFamily="49" charset="0"/>
                  <a:cs typeface="Oracle Sans" panose="020B0503020204020204" pitchFamily="34" charset="0"/>
                </a:rPr>
                <a:t>END PROC1;</a:t>
              </a:r>
            </a:p>
          </p:txBody>
        </p:sp>
        <p:sp>
          <p:nvSpPr>
            <p:cNvPr id="79876" name="Rectangle 3"/>
            <p:cNvSpPr>
              <a:spLocks noChangeArrowheads="1"/>
            </p:cNvSpPr>
            <p:nvPr/>
          </p:nvSpPr>
          <p:spPr bwMode="auto">
            <a:xfrm>
              <a:off x="1830705" y="2516981"/>
              <a:ext cx="4570809" cy="485775"/>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514350" indent="-514350" algn="ctr">
                <a:lnSpc>
                  <a:spcPct val="95000"/>
                </a:lnSpc>
                <a:spcBef>
                  <a:spcPct val="35000"/>
                </a:spcBef>
              </a:pPr>
              <a:r>
                <a:rPr lang="en-US" altLang="en-US" sz="2400" b="1" dirty="0">
                  <a:latin typeface="Oracle Sans" panose="020B0503020204020204" pitchFamily="34" charset="0"/>
                  <a:cs typeface="Oracle Sans" panose="020B0503020204020204" pitchFamily="34" charset="0"/>
                </a:rPr>
                <a:t>Calling procedure</a:t>
              </a:r>
            </a:p>
          </p:txBody>
        </p:sp>
        <p:sp>
          <p:nvSpPr>
            <p:cNvPr id="79877" name="Freeform 4"/>
            <p:cNvSpPr>
              <a:spLocks/>
            </p:cNvSpPr>
            <p:nvPr/>
          </p:nvSpPr>
          <p:spPr bwMode="auto">
            <a:xfrm>
              <a:off x="5979350" y="3378994"/>
              <a:ext cx="2437766" cy="387798"/>
            </a:xfrm>
            <a:custGeom>
              <a:avLst/>
              <a:gdLst>
                <a:gd name="T0" fmla="*/ 0 w 768"/>
                <a:gd name="T1" fmla="*/ 2147483646 h 864"/>
                <a:gd name="T2" fmla="*/ 2147483646 w 768"/>
                <a:gd name="T3" fmla="*/ 2147483646 h 864"/>
                <a:gd name="T4" fmla="*/ 2147483646 w 768"/>
                <a:gd name="T5" fmla="*/ 0 h 864"/>
                <a:gd name="T6" fmla="*/ 2147483646 w 768"/>
                <a:gd name="T7" fmla="*/ 0 h 864"/>
                <a:gd name="T8" fmla="*/ 0 60000 65536"/>
                <a:gd name="T9" fmla="*/ 0 60000 65536"/>
                <a:gd name="T10" fmla="*/ 0 60000 65536"/>
                <a:gd name="T11" fmla="*/ 0 60000 65536"/>
                <a:gd name="T12" fmla="*/ 0 w 768"/>
                <a:gd name="T13" fmla="*/ 0 h 864"/>
                <a:gd name="T14" fmla="*/ 768 w 768"/>
                <a:gd name="T15" fmla="*/ 864 h 864"/>
              </a:gdLst>
              <a:ahLst/>
              <a:cxnLst>
                <a:cxn ang="T8">
                  <a:pos x="T0" y="T1"/>
                </a:cxn>
                <a:cxn ang="T9">
                  <a:pos x="T2" y="T3"/>
                </a:cxn>
                <a:cxn ang="T10">
                  <a:pos x="T4" y="T5"/>
                </a:cxn>
                <a:cxn ang="T11">
                  <a:pos x="T6" y="T7"/>
                </a:cxn>
              </a:cxnLst>
              <a:rect l="T12" t="T13" r="T14" b="T15"/>
              <a:pathLst>
                <a:path w="768" h="864">
                  <a:moveTo>
                    <a:pt x="0" y="864"/>
                  </a:moveTo>
                  <a:lnTo>
                    <a:pt x="288" y="864"/>
                  </a:lnTo>
                  <a:lnTo>
                    <a:pt x="288" y="0"/>
                  </a:lnTo>
                  <a:lnTo>
                    <a:pt x="768" y="0"/>
                  </a:lnTo>
                </a:path>
              </a:pathLst>
            </a:custGeom>
            <a:noFill/>
            <a:ln w="28575" cap="flat" cmpd="sng">
              <a:solidFill>
                <a:schemeClr val="accent2"/>
              </a:solidFill>
              <a:prstDash val="solid"/>
              <a:round/>
              <a:headEnd type="none" w="med" len="med"/>
              <a:tailEnd type="triangle" w="lg" len="lg"/>
            </a:ln>
          </p:spPr>
          <p:txBody>
            <a:bodyPr wrap="square" lIns="109728" tIns="54864" rIns="109728" bIns="54864">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79878" name="Rectangle 5"/>
            <p:cNvSpPr>
              <a:spLocks noChangeArrowheads="1"/>
            </p:cNvSpPr>
            <p:nvPr/>
          </p:nvSpPr>
          <p:spPr bwMode="auto">
            <a:xfrm>
              <a:off x="2258279" y="4491885"/>
              <a:ext cx="1899095" cy="317859"/>
            </a:xfrm>
            <a:prstGeom prst="rect">
              <a:avLst/>
            </a:prstGeom>
            <a:noFill/>
            <a:ln w="28575">
              <a:solidFill>
                <a:schemeClr val="accent2"/>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US" altLang="en-US" dirty="0">
                <a:latin typeface="Oracle Sans" panose="020B0503020204020204" pitchFamily="34" charset="0"/>
                <a:cs typeface="Oracle Sans" panose="020B0503020204020204" pitchFamily="34" charset="0"/>
              </a:endParaRPr>
            </a:p>
          </p:txBody>
        </p:sp>
        <p:sp>
          <p:nvSpPr>
            <p:cNvPr id="79879" name="Rectangle 6"/>
            <p:cNvSpPr>
              <a:spLocks noChangeArrowheads="1"/>
            </p:cNvSpPr>
            <p:nvPr/>
          </p:nvSpPr>
          <p:spPr bwMode="auto">
            <a:xfrm>
              <a:off x="7925119" y="2516981"/>
              <a:ext cx="4266089" cy="485775"/>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514350" indent="-514350" algn="ctr">
                <a:lnSpc>
                  <a:spcPct val="95000"/>
                </a:lnSpc>
                <a:spcBef>
                  <a:spcPct val="35000"/>
                </a:spcBef>
              </a:pPr>
              <a:r>
                <a:rPr lang="en-US" altLang="en-US" sz="2400" b="1" dirty="0">
                  <a:latin typeface="Oracle Sans" panose="020B0503020204020204" pitchFamily="34" charset="0"/>
                  <a:cs typeface="Oracle Sans" panose="020B0503020204020204" pitchFamily="34" charset="0"/>
                </a:rPr>
                <a:t>Called procedure</a:t>
              </a:r>
            </a:p>
          </p:txBody>
        </p:sp>
        <p:sp>
          <p:nvSpPr>
            <p:cNvPr id="79880" name="Rectangle 7"/>
            <p:cNvSpPr>
              <a:spLocks noChangeArrowheads="1"/>
            </p:cNvSpPr>
            <p:nvPr/>
          </p:nvSpPr>
          <p:spPr bwMode="auto">
            <a:xfrm>
              <a:off x="8420290" y="3159918"/>
              <a:ext cx="3161477" cy="2240229"/>
            </a:xfrm>
            <a:prstGeom prst="rect">
              <a:avLst/>
            </a:prstGeom>
            <a:gradFill rotWithShape="1">
              <a:gsLst>
                <a:gs pos="0">
                  <a:srgbClr val="FFFF80"/>
                </a:gs>
                <a:gs pos="50000">
                  <a:srgbClr val="FFFFB3"/>
                </a:gs>
                <a:gs pos="100000">
                  <a:srgbClr val="FFFFDA"/>
                </a:gs>
              </a:gsLst>
              <a:lin ang="5400000" scaled="1"/>
            </a:gradFill>
            <a:ln w="28575">
              <a:solidFill>
                <a:schemeClr val="accent3">
                  <a:lumMod val="40000"/>
                  <a:lumOff val="60000"/>
                </a:schemeClr>
              </a:solidFill>
              <a:miter lim="800000"/>
              <a:headEnd type="none" w="sm" len="sm"/>
              <a:tailEnd type="none" w="sm" len="sm"/>
            </a:ln>
          </p:spPr>
          <p:txBody>
            <a:bodyPr wrap="square" lIns="109728" tIns="54864" rIns="109728" bIns="54864">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lnSpc>
                  <a:spcPct val="85000"/>
                </a:lnSpc>
              </a:pPr>
              <a:r>
                <a:rPr lang="en-US" altLang="en-US" b="1" dirty="0">
                  <a:latin typeface="Courier New" pitchFamily="49" charset="0"/>
                  <a:cs typeface="Oracle Sans" panose="020B0503020204020204" pitchFamily="34" charset="0"/>
                </a:rPr>
                <a:t>PROCEDURE</a:t>
              </a:r>
            </a:p>
            <a:p>
              <a:pPr defTabSz="342900">
                <a:lnSpc>
                  <a:spcPct val="85000"/>
                </a:lnSpc>
              </a:pPr>
              <a:r>
                <a:rPr lang="en-US" altLang="en-US" b="1" dirty="0">
                  <a:latin typeface="Courier New" pitchFamily="49" charset="0"/>
                  <a:cs typeface="Oracle Sans" panose="020B0503020204020204" pitchFamily="34" charset="0"/>
                </a:rPr>
                <a:t> PROC2 ...</a:t>
              </a:r>
            </a:p>
            <a:p>
              <a:pPr defTabSz="342900">
                <a:lnSpc>
                  <a:spcPct val="85000"/>
                </a:lnSpc>
              </a:pPr>
              <a:r>
                <a:rPr lang="en-US" altLang="en-US" b="1" dirty="0">
                  <a:latin typeface="Courier New" pitchFamily="49" charset="0"/>
                  <a:cs typeface="Oracle Sans" panose="020B0503020204020204" pitchFamily="34" charset="0"/>
                </a:rPr>
                <a:t>IS </a:t>
              </a:r>
            </a:p>
            <a:p>
              <a:pPr defTabSz="342900">
                <a:lnSpc>
                  <a:spcPct val="85000"/>
                </a:lnSpc>
              </a:pPr>
              <a:r>
                <a:rPr lang="en-US" altLang="en-US" b="1" dirty="0">
                  <a:latin typeface="Courier New" pitchFamily="49" charset="0"/>
                  <a:cs typeface="Oracle Sans" panose="020B0503020204020204" pitchFamily="34" charset="0"/>
                </a:rPr>
                <a:t> ...</a:t>
              </a:r>
            </a:p>
            <a:p>
              <a:pPr defTabSz="342900">
                <a:lnSpc>
                  <a:spcPct val="85000"/>
                </a:lnSpc>
              </a:pPr>
              <a:r>
                <a:rPr lang="en-US" altLang="en-US" b="1" dirty="0">
                  <a:latin typeface="Courier New" pitchFamily="49" charset="0"/>
                  <a:cs typeface="Oracle Sans" panose="020B0503020204020204" pitchFamily="34" charset="0"/>
                </a:rPr>
                <a:t>BEGIN</a:t>
              </a:r>
            </a:p>
            <a:p>
              <a:pPr defTabSz="342900">
                <a:lnSpc>
                  <a:spcPct val="85000"/>
                </a:lnSpc>
              </a:pPr>
              <a:r>
                <a:rPr lang="en-US" altLang="en-US" b="1" dirty="0">
                  <a:latin typeface="Courier New" pitchFamily="49" charset="0"/>
                  <a:cs typeface="Oracle Sans" panose="020B0503020204020204" pitchFamily="34" charset="0"/>
                </a:rPr>
                <a:t> ...</a:t>
              </a:r>
            </a:p>
            <a:p>
              <a:pPr defTabSz="342900">
                <a:lnSpc>
                  <a:spcPct val="85000"/>
                </a:lnSpc>
              </a:pPr>
              <a:r>
                <a:rPr lang="en-US" altLang="en-US" b="1" dirty="0">
                  <a:latin typeface="Courier New" pitchFamily="49" charset="0"/>
                  <a:cs typeface="Oracle Sans" panose="020B0503020204020204" pitchFamily="34" charset="0"/>
                </a:rPr>
                <a:t>EXCEPTION</a:t>
              </a:r>
            </a:p>
            <a:p>
              <a:pPr defTabSz="342900">
                <a:lnSpc>
                  <a:spcPct val="85000"/>
                </a:lnSpc>
              </a:pPr>
              <a:r>
                <a:rPr lang="en-US" altLang="en-US" b="1" dirty="0">
                  <a:latin typeface="Courier New" pitchFamily="49" charset="0"/>
                  <a:cs typeface="Oracle Sans" panose="020B0503020204020204" pitchFamily="34" charset="0"/>
                </a:rPr>
                <a:t> ...</a:t>
              </a:r>
            </a:p>
            <a:p>
              <a:pPr defTabSz="342900">
                <a:lnSpc>
                  <a:spcPct val="85000"/>
                </a:lnSpc>
              </a:pPr>
              <a:r>
                <a:rPr lang="en-US" altLang="en-US" b="1" dirty="0">
                  <a:latin typeface="Courier New" pitchFamily="49" charset="0"/>
                  <a:cs typeface="Oracle Sans" panose="020B0503020204020204" pitchFamily="34" charset="0"/>
                </a:rPr>
                <a:t>END PROC2;</a:t>
              </a:r>
            </a:p>
          </p:txBody>
        </p:sp>
        <p:sp>
          <p:nvSpPr>
            <p:cNvPr id="79881" name="Line 8"/>
            <p:cNvSpPr>
              <a:spLocks noChangeShapeType="1"/>
            </p:cNvSpPr>
            <p:nvPr/>
          </p:nvSpPr>
          <p:spPr bwMode="auto">
            <a:xfrm flipH="1">
              <a:off x="9525153" y="4338836"/>
              <a:ext cx="2145741" cy="0"/>
            </a:xfrm>
            <a:prstGeom prst="line">
              <a:avLst/>
            </a:prstGeom>
            <a:noFill/>
            <a:ln w="28575">
              <a:solidFill>
                <a:schemeClr val="tx1"/>
              </a:solidFill>
              <a:round/>
              <a:headEnd type="none" w="sm" len="sm"/>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79882" name="Line 9"/>
            <p:cNvSpPr>
              <a:spLocks noChangeShapeType="1"/>
            </p:cNvSpPr>
            <p:nvPr/>
          </p:nvSpPr>
          <p:spPr bwMode="auto">
            <a:xfrm flipH="1">
              <a:off x="9525153" y="4924424"/>
              <a:ext cx="2145741" cy="0"/>
            </a:xfrm>
            <a:prstGeom prst="line">
              <a:avLst/>
            </a:prstGeom>
            <a:noFill/>
            <a:ln w="28575">
              <a:solidFill>
                <a:schemeClr val="tx1"/>
              </a:solidFill>
              <a:round/>
              <a:headEnd type="none" w="sm" len="sm"/>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79883" name="Rectangle 10"/>
            <p:cNvSpPr>
              <a:spLocks noChangeArrowheads="1"/>
            </p:cNvSpPr>
            <p:nvPr/>
          </p:nvSpPr>
          <p:spPr bwMode="auto">
            <a:xfrm>
              <a:off x="11664279" y="4062611"/>
              <a:ext cx="4113729" cy="504825"/>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400" b="1" dirty="0">
                  <a:latin typeface="Oracle Sans" panose="020B0503020204020204" pitchFamily="34" charset="0"/>
                  <a:cs typeface="Oracle Sans" panose="020B0503020204020204" pitchFamily="34" charset="0"/>
                </a:rPr>
                <a:t>Exception raised</a:t>
              </a:r>
            </a:p>
          </p:txBody>
        </p:sp>
        <p:sp>
          <p:nvSpPr>
            <p:cNvPr id="79885" name="Rectangle 13"/>
            <p:cNvSpPr>
              <a:spLocks noChangeArrowheads="1"/>
            </p:cNvSpPr>
            <p:nvPr/>
          </p:nvSpPr>
          <p:spPr bwMode="auto">
            <a:xfrm>
              <a:off x="6379296" y="6898483"/>
              <a:ext cx="4745388" cy="871538"/>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400" b="1" dirty="0">
                  <a:latin typeface="Oracle Sans" panose="020B0503020204020204" pitchFamily="34" charset="0"/>
                  <a:cs typeface="Oracle Sans" panose="020B0503020204020204" pitchFamily="34" charset="0"/>
                </a:rPr>
                <a:t>Control returns</a:t>
              </a:r>
              <a:br>
                <a:rPr lang="en-US" altLang="en-US" sz="2400" b="1" dirty="0">
                  <a:latin typeface="Oracle Sans" panose="020B0503020204020204" pitchFamily="34" charset="0"/>
                  <a:cs typeface="Oracle Sans" panose="020B0503020204020204" pitchFamily="34" charset="0"/>
                </a:rPr>
              </a:br>
              <a:r>
                <a:rPr lang="en-US" altLang="en-US" sz="2400" b="1" dirty="0">
                  <a:latin typeface="Oracle Sans" panose="020B0503020204020204" pitchFamily="34" charset="0"/>
                  <a:cs typeface="Oracle Sans" panose="020B0503020204020204" pitchFamily="34" charset="0"/>
                </a:rPr>
                <a:t>to calling procedure</a:t>
              </a:r>
            </a:p>
          </p:txBody>
        </p:sp>
        <p:sp>
          <p:nvSpPr>
            <p:cNvPr id="79886" name="Freeform 14"/>
            <p:cNvSpPr>
              <a:spLocks/>
            </p:cNvSpPr>
            <p:nvPr/>
          </p:nvSpPr>
          <p:spPr bwMode="auto">
            <a:xfrm>
              <a:off x="4068500" y="5115742"/>
              <a:ext cx="5342160" cy="387798"/>
            </a:xfrm>
            <a:custGeom>
              <a:avLst/>
              <a:gdLst>
                <a:gd name="T0" fmla="*/ 2147483646 w 1536"/>
                <a:gd name="T1" fmla="*/ 2147483646 h 432"/>
                <a:gd name="T2" fmla="*/ 2147483646 w 1536"/>
                <a:gd name="T3" fmla="*/ 2147483646 h 432"/>
                <a:gd name="T4" fmla="*/ 2147483646 w 1536"/>
                <a:gd name="T5" fmla="*/ 2147483646 h 432"/>
                <a:gd name="T6" fmla="*/ 2147483646 w 1536"/>
                <a:gd name="T7" fmla="*/ 0 h 432"/>
                <a:gd name="T8" fmla="*/ 0 w 1536"/>
                <a:gd name="T9" fmla="*/ 0 h 432"/>
                <a:gd name="T10" fmla="*/ 0 60000 65536"/>
                <a:gd name="T11" fmla="*/ 0 60000 65536"/>
                <a:gd name="T12" fmla="*/ 0 60000 65536"/>
                <a:gd name="T13" fmla="*/ 0 60000 65536"/>
                <a:gd name="T14" fmla="*/ 0 60000 65536"/>
                <a:gd name="T15" fmla="*/ 0 w 1536"/>
                <a:gd name="T16" fmla="*/ 0 h 432"/>
                <a:gd name="T17" fmla="*/ 1536 w 1536"/>
                <a:gd name="T18" fmla="*/ 432 h 432"/>
              </a:gdLst>
              <a:ahLst/>
              <a:cxnLst>
                <a:cxn ang="T10">
                  <a:pos x="T0" y="T1"/>
                </a:cxn>
                <a:cxn ang="T11">
                  <a:pos x="T2" y="T3"/>
                </a:cxn>
                <a:cxn ang="T12">
                  <a:pos x="T4" y="T5"/>
                </a:cxn>
                <a:cxn ang="T13">
                  <a:pos x="T6" y="T7"/>
                </a:cxn>
                <a:cxn ang="T14">
                  <a:pos x="T8" y="T9"/>
                </a:cxn>
              </a:cxnLst>
              <a:rect l="T15" t="T16" r="T17" b="T18"/>
              <a:pathLst>
                <a:path w="1536" h="432">
                  <a:moveTo>
                    <a:pt x="1536" y="288"/>
                  </a:moveTo>
                  <a:lnTo>
                    <a:pt x="1536" y="432"/>
                  </a:lnTo>
                  <a:lnTo>
                    <a:pt x="912" y="432"/>
                  </a:lnTo>
                  <a:lnTo>
                    <a:pt x="912" y="0"/>
                  </a:lnTo>
                  <a:lnTo>
                    <a:pt x="0" y="0"/>
                  </a:lnTo>
                </a:path>
              </a:pathLst>
            </a:custGeom>
            <a:noFill/>
            <a:ln w="28575" cap="flat" cmpd="sng">
              <a:solidFill>
                <a:schemeClr val="accent2"/>
              </a:solidFill>
              <a:prstDash val="solid"/>
              <a:round/>
              <a:headEnd type="none" w="med" len="med"/>
              <a:tailEnd type="triangle" w="lg" len="lg"/>
            </a:ln>
          </p:spPr>
          <p:txBody>
            <a:bodyPr wrap="square" lIns="109728" tIns="54864" rIns="109728" bIns="54864">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411541306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gray">
          <a:xfrm>
            <a:off x="1068905" y="2400297"/>
            <a:ext cx="16125591" cy="3257448"/>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85000"/>
              </a:lnSpc>
              <a:spcAft>
                <a:spcPts val="300"/>
              </a:spcAft>
              <a:tabLst>
                <a:tab pos="1800225" algn="l"/>
              </a:tabLst>
            </a:pPr>
            <a:r>
              <a:rPr lang="en-US" altLang="en-US" b="1" dirty="0">
                <a:latin typeface="Courier New" pitchFamily="49" charset="0"/>
                <a:cs typeface="Oracle Sans" panose="020B0503020204020204" pitchFamily="34" charset="0"/>
              </a:rPr>
              <a:t>CREATE PROCEDURE </a:t>
            </a:r>
            <a:r>
              <a:rPr lang="en-US" altLang="en-US" b="1" dirty="0" err="1">
                <a:latin typeface="Courier New" pitchFamily="49" charset="0"/>
                <a:cs typeface="Oracle Sans" panose="020B0503020204020204" pitchFamily="34" charset="0"/>
              </a:rPr>
              <a:t>add_department</a:t>
            </a:r>
            <a:r>
              <a:rPr lang="en-US" altLang="en-US" b="1" dirty="0">
                <a:latin typeface="Courier New" pitchFamily="49" charset="0"/>
                <a:cs typeface="Oracle Sans" panose="020B0503020204020204" pitchFamily="34" charset="0"/>
              </a:rPr>
              <a:t>(</a:t>
            </a:r>
          </a:p>
          <a:p>
            <a:pPr>
              <a:lnSpc>
                <a:spcPct val="85000"/>
              </a:lnSpc>
              <a:spcAft>
                <a:spcPts val="300"/>
              </a:spcAft>
              <a:tabLst>
                <a:tab pos="1800225" algn="l"/>
              </a:tabLst>
            </a:pPr>
            <a:r>
              <a:rPr lang="en-US" altLang="en-US" b="1" dirty="0">
                <a:latin typeface="Courier New" pitchFamily="49" charset="0"/>
                <a:cs typeface="Oracle Sans" panose="020B0503020204020204" pitchFamily="34" charset="0"/>
              </a:rPr>
              <a:t>    </a:t>
            </a:r>
            <a:r>
              <a:rPr lang="en-US" altLang="en-US" b="1" dirty="0" err="1">
                <a:latin typeface="Courier New" pitchFamily="49" charset="0"/>
                <a:cs typeface="Oracle Sans" panose="020B0503020204020204" pitchFamily="34" charset="0"/>
              </a:rPr>
              <a:t>p_name</a:t>
            </a:r>
            <a:r>
              <a:rPr lang="en-US" altLang="en-US" b="1" dirty="0">
                <a:latin typeface="Courier New" pitchFamily="49" charset="0"/>
                <a:cs typeface="Oracle Sans" panose="020B0503020204020204" pitchFamily="34" charset="0"/>
              </a:rPr>
              <a:t> VARCHAR2, </a:t>
            </a:r>
            <a:r>
              <a:rPr lang="en-US" altLang="en-US" b="1" dirty="0" err="1">
                <a:latin typeface="Courier New" pitchFamily="49" charset="0"/>
                <a:cs typeface="Oracle Sans" panose="020B0503020204020204" pitchFamily="34" charset="0"/>
              </a:rPr>
              <a:t>p_mgr</a:t>
            </a:r>
            <a:r>
              <a:rPr lang="en-US" altLang="en-US" b="1" dirty="0">
                <a:latin typeface="Courier New" pitchFamily="49" charset="0"/>
                <a:cs typeface="Oracle Sans" panose="020B0503020204020204" pitchFamily="34" charset="0"/>
              </a:rPr>
              <a:t> NUMBER, </a:t>
            </a:r>
            <a:r>
              <a:rPr lang="en-US" altLang="en-US" b="1" dirty="0" err="1">
                <a:latin typeface="Courier New" pitchFamily="49" charset="0"/>
                <a:cs typeface="Oracle Sans" panose="020B0503020204020204" pitchFamily="34" charset="0"/>
              </a:rPr>
              <a:t>p_loc</a:t>
            </a:r>
            <a:r>
              <a:rPr lang="en-US" altLang="en-US" b="1" dirty="0">
                <a:latin typeface="Courier New" pitchFamily="49" charset="0"/>
                <a:cs typeface="Oracle Sans" panose="020B0503020204020204" pitchFamily="34" charset="0"/>
              </a:rPr>
              <a:t> NUMBER) IS</a:t>
            </a:r>
          </a:p>
          <a:p>
            <a:pPr>
              <a:lnSpc>
                <a:spcPct val="85000"/>
              </a:lnSpc>
              <a:spcAft>
                <a:spcPts val="300"/>
              </a:spcAft>
              <a:tabLst>
                <a:tab pos="1800225" algn="l"/>
              </a:tabLst>
            </a:pPr>
            <a:r>
              <a:rPr lang="en-US" altLang="en-US" b="1" dirty="0">
                <a:latin typeface="Courier New" pitchFamily="49" charset="0"/>
                <a:cs typeface="Oracle Sans" panose="020B0503020204020204" pitchFamily="34" charset="0"/>
              </a:rPr>
              <a:t>BEGIN</a:t>
            </a:r>
          </a:p>
          <a:p>
            <a:pPr>
              <a:lnSpc>
                <a:spcPct val="85000"/>
              </a:lnSpc>
              <a:spcAft>
                <a:spcPts val="300"/>
              </a:spcAft>
              <a:tabLst>
                <a:tab pos="1800225" algn="l"/>
              </a:tabLst>
            </a:pPr>
            <a:r>
              <a:rPr lang="en-US" altLang="en-US" b="1" dirty="0">
                <a:latin typeface="Courier New" pitchFamily="49" charset="0"/>
                <a:cs typeface="Oracle Sans" panose="020B0503020204020204" pitchFamily="34" charset="0"/>
              </a:rPr>
              <a:t>  INSERT INTO DEPARTMENTS (</a:t>
            </a:r>
            <a:r>
              <a:rPr lang="en-US" altLang="en-US" b="1" dirty="0" err="1">
                <a:latin typeface="Courier New" pitchFamily="49" charset="0"/>
                <a:cs typeface="Oracle Sans" panose="020B0503020204020204" pitchFamily="34" charset="0"/>
              </a:rPr>
              <a:t>department_id</a:t>
            </a:r>
            <a:r>
              <a:rPr lang="en-US" altLang="en-US" b="1" dirty="0">
                <a:latin typeface="Courier New" pitchFamily="49" charset="0"/>
                <a:cs typeface="Oracle Sans" panose="020B0503020204020204" pitchFamily="34" charset="0"/>
              </a:rPr>
              <a:t>,</a:t>
            </a:r>
          </a:p>
          <a:p>
            <a:pPr>
              <a:lnSpc>
                <a:spcPct val="85000"/>
              </a:lnSpc>
              <a:spcAft>
                <a:spcPts val="300"/>
              </a:spcAft>
              <a:tabLst>
                <a:tab pos="1800225" algn="l"/>
              </a:tabLst>
            </a:pPr>
            <a:r>
              <a:rPr lang="en-US" altLang="en-US" b="1" dirty="0">
                <a:latin typeface="Courier New" pitchFamily="49" charset="0"/>
                <a:cs typeface="Oracle Sans" panose="020B0503020204020204" pitchFamily="34" charset="0"/>
              </a:rPr>
              <a:t>    </a:t>
            </a:r>
            <a:r>
              <a:rPr lang="en-US" altLang="en-US" b="1" dirty="0" err="1">
                <a:latin typeface="Courier New" pitchFamily="49" charset="0"/>
                <a:cs typeface="Oracle Sans" panose="020B0503020204020204" pitchFamily="34" charset="0"/>
              </a:rPr>
              <a:t>department_name</a:t>
            </a:r>
            <a:r>
              <a:rPr lang="en-US" altLang="en-US" b="1" dirty="0">
                <a:latin typeface="Courier New" pitchFamily="49" charset="0"/>
                <a:cs typeface="Oracle Sans" panose="020B0503020204020204" pitchFamily="34" charset="0"/>
              </a:rPr>
              <a:t>, </a:t>
            </a:r>
            <a:r>
              <a:rPr lang="en-US" altLang="en-US" b="1" dirty="0" err="1">
                <a:latin typeface="Courier New" pitchFamily="49" charset="0"/>
                <a:cs typeface="Oracle Sans" panose="020B0503020204020204" pitchFamily="34" charset="0"/>
              </a:rPr>
              <a:t>manager_id</a:t>
            </a:r>
            <a:r>
              <a:rPr lang="en-US" altLang="en-US" b="1" dirty="0">
                <a:latin typeface="Courier New" pitchFamily="49" charset="0"/>
                <a:cs typeface="Oracle Sans" panose="020B0503020204020204" pitchFamily="34" charset="0"/>
              </a:rPr>
              <a:t>, </a:t>
            </a:r>
            <a:r>
              <a:rPr lang="en-US" altLang="en-US" b="1" dirty="0" err="1">
                <a:latin typeface="Courier New" pitchFamily="49" charset="0"/>
                <a:cs typeface="Oracle Sans" panose="020B0503020204020204" pitchFamily="34" charset="0"/>
              </a:rPr>
              <a:t>location_id</a:t>
            </a:r>
            <a:r>
              <a:rPr lang="en-US" altLang="en-US" b="1" dirty="0">
                <a:latin typeface="Courier New" pitchFamily="49" charset="0"/>
                <a:cs typeface="Oracle Sans" panose="020B0503020204020204" pitchFamily="34" charset="0"/>
              </a:rPr>
              <a:t>)</a:t>
            </a:r>
          </a:p>
          <a:p>
            <a:pPr>
              <a:lnSpc>
                <a:spcPct val="85000"/>
              </a:lnSpc>
              <a:spcAft>
                <a:spcPts val="300"/>
              </a:spcAft>
              <a:tabLst>
                <a:tab pos="1800225" algn="l"/>
              </a:tabLst>
            </a:pPr>
            <a:r>
              <a:rPr lang="en-US" altLang="en-US" b="1" dirty="0">
                <a:latin typeface="Courier New" pitchFamily="49" charset="0"/>
                <a:cs typeface="Oracle Sans" panose="020B0503020204020204" pitchFamily="34" charset="0"/>
              </a:rPr>
              <a:t>  VALUES (DEPARTMENTS_SEQ.NEXTVAL, </a:t>
            </a:r>
            <a:r>
              <a:rPr lang="en-US" altLang="en-US" b="1" dirty="0" err="1">
                <a:latin typeface="Courier New" pitchFamily="49" charset="0"/>
                <a:cs typeface="Oracle Sans" panose="020B0503020204020204" pitchFamily="34" charset="0"/>
              </a:rPr>
              <a:t>p_name</a:t>
            </a:r>
            <a:r>
              <a:rPr lang="en-US" altLang="en-US" b="1" dirty="0">
                <a:latin typeface="Courier New" pitchFamily="49" charset="0"/>
                <a:cs typeface="Oracle Sans" panose="020B0503020204020204" pitchFamily="34" charset="0"/>
              </a:rPr>
              <a:t>, </a:t>
            </a:r>
            <a:r>
              <a:rPr lang="en-US" altLang="en-US" b="1" dirty="0" err="1">
                <a:latin typeface="Courier New" pitchFamily="49" charset="0"/>
                <a:cs typeface="Oracle Sans" panose="020B0503020204020204" pitchFamily="34" charset="0"/>
              </a:rPr>
              <a:t>p_mgr</a:t>
            </a:r>
            <a:r>
              <a:rPr lang="en-US" altLang="en-US" b="1" dirty="0">
                <a:latin typeface="Courier New" pitchFamily="49" charset="0"/>
                <a:cs typeface="Oracle Sans" panose="020B0503020204020204" pitchFamily="34" charset="0"/>
              </a:rPr>
              <a:t>, </a:t>
            </a:r>
            <a:r>
              <a:rPr lang="en-US" altLang="en-US" b="1" dirty="0" err="1">
                <a:latin typeface="Courier New" pitchFamily="49" charset="0"/>
                <a:cs typeface="Oracle Sans" panose="020B0503020204020204" pitchFamily="34" charset="0"/>
              </a:rPr>
              <a:t>p_loc</a:t>
            </a:r>
            <a:r>
              <a:rPr lang="en-US" altLang="en-US" b="1" dirty="0">
                <a:latin typeface="Courier New" pitchFamily="49" charset="0"/>
                <a:cs typeface="Oracle Sans" panose="020B0503020204020204" pitchFamily="34" charset="0"/>
              </a:rPr>
              <a:t>);</a:t>
            </a:r>
          </a:p>
          <a:p>
            <a:pPr>
              <a:lnSpc>
                <a:spcPct val="85000"/>
              </a:lnSpc>
              <a:spcAft>
                <a:spcPts val="300"/>
              </a:spcAft>
              <a:tabLst>
                <a:tab pos="1800225" algn="l"/>
              </a:tabLst>
            </a:pPr>
            <a:r>
              <a:rPr lang="en-US" altLang="en-US" b="1" dirty="0">
                <a:latin typeface="Courier New" pitchFamily="49" charset="0"/>
                <a:cs typeface="Oracle Sans" panose="020B0503020204020204" pitchFamily="34" charset="0"/>
              </a:rPr>
              <a:t>  DBMS_OUTPUT.PUT_LINE('Added Dept: '|| </a:t>
            </a:r>
            <a:r>
              <a:rPr lang="en-US" altLang="en-US" b="1" dirty="0" err="1">
                <a:latin typeface="Courier New" pitchFamily="49" charset="0"/>
                <a:cs typeface="Oracle Sans" panose="020B0503020204020204" pitchFamily="34" charset="0"/>
              </a:rPr>
              <a:t>p_name</a:t>
            </a:r>
            <a:r>
              <a:rPr lang="en-US" altLang="en-US" b="1" dirty="0">
                <a:latin typeface="Courier New" pitchFamily="49" charset="0"/>
                <a:cs typeface="Oracle Sans" panose="020B0503020204020204" pitchFamily="34" charset="0"/>
              </a:rPr>
              <a:t>);</a:t>
            </a:r>
          </a:p>
          <a:p>
            <a:pPr>
              <a:lnSpc>
                <a:spcPct val="85000"/>
              </a:lnSpc>
              <a:spcAft>
                <a:spcPts val="300"/>
              </a:spcAft>
              <a:tabLst>
                <a:tab pos="1800225" algn="l"/>
              </a:tabLst>
            </a:pPr>
            <a:r>
              <a:rPr lang="en-US" altLang="en-US" b="1" dirty="0">
                <a:latin typeface="Courier New" pitchFamily="49" charset="0"/>
                <a:cs typeface="Oracle Sans" panose="020B0503020204020204" pitchFamily="34" charset="0"/>
              </a:rPr>
              <a:t>EXCEPTION</a:t>
            </a:r>
          </a:p>
          <a:p>
            <a:pPr>
              <a:lnSpc>
                <a:spcPct val="85000"/>
              </a:lnSpc>
              <a:spcAft>
                <a:spcPts val="300"/>
              </a:spcAft>
              <a:tabLst>
                <a:tab pos="1800225" algn="l"/>
              </a:tabLst>
            </a:pPr>
            <a:r>
              <a:rPr lang="en-US" altLang="en-US" b="1" dirty="0">
                <a:latin typeface="Courier New" pitchFamily="49" charset="0"/>
                <a:cs typeface="Oracle Sans" panose="020B0503020204020204" pitchFamily="34" charset="0"/>
              </a:rPr>
              <a:t> WHEN OTHERS THEN</a:t>
            </a:r>
          </a:p>
          <a:p>
            <a:pPr>
              <a:lnSpc>
                <a:spcPct val="85000"/>
              </a:lnSpc>
              <a:spcAft>
                <a:spcPts val="300"/>
              </a:spcAft>
              <a:tabLst>
                <a:tab pos="1800225" algn="l"/>
              </a:tabLst>
            </a:pPr>
            <a:r>
              <a:rPr lang="en-US" altLang="en-US" b="1" dirty="0">
                <a:latin typeface="Courier New" pitchFamily="49" charset="0"/>
                <a:cs typeface="Oracle Sans" panose="020B0503020204020204" pitchFamily="34" charset="0"/>
              </a:rPr>
              <a:t>  DBMS_OUTPUT.PUT_LINE('Err: adding dept: '|| </a:t>
            </a:r>
            <a:r>
              <a:rPr lang="en-US" altLang="en-US" b="1" dirty="0" err="1">
                <a:latin typeface="Courier New" pitchFamily="49" charset="0"/>
                <a:cs typeface="Oracle Sans" panose="020B0503020204020204" pitchFamily="34" charset="0"/>
              </a:rPr>
              <a:t>p_name</a:t>
            </a:r>
            <a:r>
              <a:rPr lang="en-US" altLang="en-US" b="1" dirty="0">
                <a:latin typeface="Courier New" pitchFamily="49" charset="0"/>
                <a:cs typeface="Oracle Sans" panose="020B0503020204020204" pitchFamily="34" charset="0"/>
              </a:rPr>
              <a:t>);</a:t>
            </a:r>
          </a:p>
          <a:p>
            <a:pPr>
              <a:lnSpc>
                <a:spcPct val="85000"/>
              </a:lnSpc>
              <a:spcAft>
                <a:spcPts val="300"/>
              </a:spcAft>
              <a:tabLst>
                <a:tab pos="1800225" algn="l"/>
              </a:tabLst>
            </a:pPr>
            <a:r>
              <a:rPr lang="en-US" altLang="en-US" b="1" dirty="0">
                <a:latin typeface="Courier New" pitchFamily="49" charset="0"/>
                <a:cs typeface="Oracle Sans" panose="020B0503020204020204" pitchFamily="34" charset="0"/>
              </a:rPr>
              <a:t>END;</a:t>
            </a:r>
          </a:p>
        </p:txBody>
      </p:sp>
      <p:sp>
        <p:nvSpPr>
          <p:cNvPr id="11" name="Content Placeholder 2"/>
          <p:cNvSpPr txBox="1">
            <a:spLocks/>
          </p:cNvSpPr>
          <p:nvPr/>
        </p:nvSpPr>
        <p:spPr bwMode="gray">
          <a:xfrm>
            <a:off x="1068905" y="6534078"/>
            <a:ext cx="16125591" cy="1745264"/>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95000"/>
              </a:lnSpc>
              <a:tabLst>
                <a:tab pos="1800225" algn="l"/>
              </a:tabLst>
            </a:pPr>
            <a:r>
              <a:rPr lang="en-US" altLang="en-US" b="1" dirty="0">
                <a:latin typeface="Courier New" pitchFamily="49" charset="0"/>
                <a:cs typeface="Oracle Sans" panose="020B0503020204020204" pitchFamily="34" charset="0"/>
              </a:rPr>
              <a:t>CREATE PROCEDURE </a:t>
            </a:r>
            <a:r>
              <a:rPr lang="en-US" altLang="en-US" b="1" dirty="0" err="1">
                <a:latin typeface="Courier New" pitchFamily="49" charset="0"/>
                <a:cs typeface="Oracle Sans" panose="020B0503020204020204" pitchFamily="34" charset="0"/>
              </a:rPr>
              <a:t>create_departments</a:t>
            </a:r>
            <a:r>
              <a:rPr lang="en-US" altLang="en-US" b="1" dirty="0">
                <a:latin typeface="Courier New" pitchFamily="49" charset="0"/>
                <a:cs typeface="Oracle Sans" panose="020B0503020204020204" pitchFamily="34" charset="0"/>
              </a:rPr>
              <a:t> IS</a:t>
            </a:r>
          </a:p>
          <a:p>
            <a:pPr>
              <a:lnSpc>
                <a:spcPct val="95000"/>
              </a:lnSpc>
              <a:tabLst>
                <a:tab pos="1800225" algn="l"/>
              </a:tabLst>
            </a:pPr>
            <a:r>
              <a:rPr lang="en-US" altLang="en-US" b="1" dirty="0">
                <a:latin typeface="Courier New" pitchFamily="49" charset="0"/>
                <a:cs typeface="Oracle Sans" panose="020B0503020204020204" pitchFamily="34" charset="0"/>
              </a:rPr>
              <a:t>BEGIN</a:t>
            </a:r>
          </a:p>
          <a:p>
            <a:pPr>
              <a:lnSpc>
                <a:spcPct val="95000"/>
              </a:lnSpc>
              <a:tabLst>
                <a:tab pos="1800225" algn="l"/>
              </a:tabLst>
            </a:pPr>
            <a:r>
              <a:rPr lang="en-US" altLang="en-US" b="1" dirty="0">
                <a:latin typeface="Courier New" pitchFamily="49" charset="0"/>
                <a:cs typeface="Oracle Sans" panose="020B0503020204020204" pitchFamily="34" charset="0"/>
              </a:rPr>
              <a:t>  </a:t>
            </a:r>
            <a:r>
              <a:rPr lang="en-US" altLang="en-US" b="1" dirty="0" err="1">
                <a:latin typeface="Courier New" pitchFamily="49" charset="0"/>
                <a:cs typeface="Oracle Sans" panose="020B0503020204020204" pitchFamily="34" charset="0"/>
              </a:rPr>
              <a:t>add_department</a:t>
            </a:r>
            <a:r>
              <a:rPr lang="en-US" altLang="en-US" b="1" dirty="0">
                <a:latin typeface="Courier New" pitchFamily="49" charset="0"/>
                <a:cs typeface="Oracle Sans" panose="020B0503020204020204" pitchFamily="34" charset="0"/>
              </a:rPr>
              <a:t>('Media', 100, 1800);</a:t>
            </a:r>
          </a:p>
          <a:p>
            <a:pPr>
              <a:lnSpc>
                <a:spcPct val="95000"/>
              </a:lnSpc>
              <a:tabLst>
                <a:tab pos="1800225" algn="l"/>
              </a:tabLst>
            </a:pPr>
            <a:r>
              <a:rPr lang="en-US" altLang="en-US" b="1" dirty="0">
                <a:latin typeface="Courier New" pitchFamily="49" charset="0"/>
                <a:cs typeface="Oracle Sans" panose="020B0503020204020204" pitchFamily="34" charset="0"/>
              </a:rPr>
              <a:t>  </a:t>
            </a:r>
            <a:r>
              <a:rPr lang="en-US" altLang="en-US" b="1" dirty="0" err="1">
                <a:latin typeface="Courier New" pitchFamily="49" charset="0"/>
                <a:cs typeface="Oracle Sans" panose="020B0503020204020204" pitchFamily="34" charset="0"/>
              </a:rPr>
              <a:t>add_department</a:t>
            </a:r>
            <a:r>
              <a:rPr lang="en-US" altLang="en-US" b="1" dirty="0">
                <a:latin typeface="Courier New" pitchFamily="49" charset="0"/>
                <a:cs typeface="Oracle Sans" panose="020B0503020204020204" pitchFamily="34" charset="0"/>
              </a:rPr>
              <a:t>('Editing', 99, 1800);</a:t>
            </a:r>
          </a:p>
          <a:p>
            <a:pPr>
              <a:lnSpc>
                <a:spcPct val="95000"/>
              </a:lnSpc>
              <a:tabLst>
                <a:tab pos="1800225" algn="l"/>
              </a:tabLst>
            </a:pPr>
            <a:r>
              <a:rPr lang="en-US" altLang="en-US" b="1" dirty="0">
                <a:latin typeface="Courier New" pitchFamily="49" charset="0"/>
                <a:cs typeface="Oracle Sans" panose="020B0503020204020204" pitchFamily="34" charset="0"/>
              </a:rPr>
              <a:t>  </a:t>
            </a:r>
            <a:r>
              <a:rPr lang="en-US" altLang="en-US" b="1" dirty="0" err="1">
                <a:latin typeface="Courier New" pitchFamily="49" charset="0"/>
                <a:cs typeface="Oracle Sans" panose="020B0503020204020204" pitchFamily="34" charset="0"/>
              </a:rPr>
              <a:t>add_department</a:t>
            </a:r>
            <a:r>
              <a:rPr lang="en-US" altLang="en-US" b="1" dirty="0">
                <a:latin typeface="Courier New" pitchFamily="49" charset="0"/>
                <a:cs typeface="Oracle Sans" panose="020B0503020204020204" pitchFamily="34" charset="0"/>
              </a:rPr>
              <a:t>('Advertising', 101, 1800);</a:t>
            </a:r>
          </a:p>
          <a:p>
            <a:pPr>
              <a:lnSpc>
                <a:spcPct val="95000"/>
              </a:lnSpc>
              <a:tabLst>
                <a:tab pos="1800225" algn="l"/>
              </a:tabLst>
            </a:pPr>
            <a:r>
              <a:rPr lang="en-US" altLang="en-US" b="1" dirty="0">
                <a:latin typeface="Courier New" pitchFamily="49" charset="0"/>
                <a:cs typeface="Oracle Sans" panose="020B0503020204020204" pitchFamily="34" charset="0"/>
              </a:rPr>
              <a:t>END;</a:t>
            </a:r>
            <a:endParaRPr lang="en-US" kern="0" dirty="0">
              <a:latin typeface="+mn-lt"/>
              <a:cs typeface="Oracle Sans" panose="020B0503020204020204" pitchFamily="34" charset="0"/>
            </a:endParaRPr>
          </a:p>
        </p:txBody>
      </p:sp>
      <p:sp>
        <p:nvSpPr>
          <p:cNvPr id="81929"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Handled Exceptions: Example </a:t>
            </a:r>
          </a:p>
        </p:txBody>
      </p:sp>
      <p:grpSp>
        <p:nvGrpSpPr>
          <p:cNvPr id="3" name="Group 2">
            <a:extLst>
              <a:ext uri="{FF2B5EF4-FFF2-40B4-BE49-F238E27FC236}">
                <a16:creationId xmlns:a16="http://schemas.microsoft.com/office/drawing/2014/main" id="{E6DD9087-6004-49F6-8683-27A3BFE7245C}"/>
              </a:ext>
            </a:extLst>
          </p:cNvPr>
          <p:cNvGrpSpPr/>
          <p:nvPr/>
        </p:nvGrpSpPr>
        <p:grpSpPr>
          <a:xfrm>
            <a:off x="8207896" y="7002140"/>
            <a:ext cx="411778" cy="1086212"/>
            <a:chOff x="14235375" y="7375748"/>
            <a:chExt cx="545958" cy="1440160"/>
          </a:xfrm>
        </p:grpSpPr>
        <p:pic>
          <p:nvPicPr>
            <p:cNvPr id="81931" name="Picture 5" descr="C:\Documents and Settings\gstokol\My Documents\My Pictures\yes-symbo005.gif"/>
            <p:cNvPicPr>
              <a:picLocks noChangeAspect="1" noChangeArrowheads="1"/>
            </p:cNvPicPr>
            <p:nvPr/>
          </p:nvPicPr>
          <p:blipFill>
            <a:blip r:embed="rId4" cstate="print"/>
            <a:srcRect/>
            <a:stretch>
              <a:fillRect/>
            </a:stretch>
          </p:blipFill>
          <p:spPr bwMode="gray">
            <a:xfrm>
              <a:off x="14235375" y="7375748"/>
              <a:ext cx="545958" cy="404813"/>
            </a:xfrm>
            <a:prstGeom prst="rect">
              <a:avLst/>
            </a:prstGeom>
            <a:noFill/>
            <a:ln w="9525">
              <a:noFill/>
              <a:miter lim="800000"/>
              <a:headEnd/>
              <a:tailEnd/>
            </a:ln>
          </p:spPr>
        </p:pic>
        <p:pic>
          <p:nvPicPr>
            <p:cNvPr id="81932" name="Picture 6" descr="C:\Documents and Settings\gstokol\My Documents\My Pictures\yes-symbo005.gif"/>
            <p:cNvPicPr>
              <a:picLocks noChangeAspect="1" noChangeArrowheads="1"/>
            </p:cNvPicPr>
            <p:nvPr/>
          </p:nvPicPr>
          <p:blipFill>
            <a:blip r:embed="rId4" cstate="print"/>
            <a:srcRect/>
            <a:stretch>
              <a:fillRect/>
            </a:stretch>
          </p:blipFill>
          <p:spPr bwMode="gray">
            <a:xfrm>
              <a:off x="14235375" y="8411095"/>
              <a:ext cx="545958" cy="404813"/>
            </a:xfrm>
            <a:prstGeom prst="rect">
              <a:avLst/>
            </a:prstGeom>
            <a:noFill/>
            <a:ln w="9525">
              <a:noFill/>
              <a:miter lim="800000"/>
              <a:headEnd/>
              <a:tailEnd/>
            </a:ln>
          </p:spPr>
        </p:pic>
        <p:pic>
          <p:nvPicPr>
            <p:cNvPr id="81933" name="Picture 7" descr="C:\Documents and Settings\gstokol\My Documents\My Pictures\no-symbo004.gif"/>
            <p:cNvPicPr>
              <a:picLocks noChangeAspect="1" noChangeArrowheads="1"/>
            </p:cNvPicPr>
            <p:nvPr/>
          </p:nvPicPr>
          <p:blipFill>
            <a:blip r:embed="rId5" cstate="print"/>
            <a:srcRect/>
            <a:stretch>
              <a:fillRect/>
            </a:stretch>
          </p:blipFill>
          <p:spPr bwMode="gray">
            <a:xfrm>
              <a:off x="14235377" y="7869767"/>
              <a:ext cx="476126" cy="409575"/>
            </a:xfrm>
            <a:prstGeom prst="rect">
              <a:avLst/>
            </a:prstGeom>
            <a:noFill/>
            <a:ln w="9525">
              <a:noFill/>
              <a:miter lim="800000"/>
              <a:headEnd/>
              <a:tailEnd/>
            </a:ln>
          </p:spPr>
        </p:pic>
      </p:grpSp>
      <p:sp>
        <p:nvSpPr>
          <p:cNvPr id="81934" name="Rectangle 8"/>
          <p:cNvSpPr>
            <a:spLocks noChangeArrowheads="1"/>
          </p:cNvSpPr>
          <p:nvPr/>
        </p:nvSpPr>
        <p:spPr bwMode="gray">
          <a:xfrm>
            <a:off x="1439145" y="4926012"/>
            <a:ext cx="7267976" cy="326708"/>
          </a:xfrm>
          <a:prstGeom prst="rect">
            <a:avLst/>
          </a:prstGeom>
          <a:noFill/>
          <a:ln w="28575">
            <a:solidFill>
              <a:schemeClr val="accent2"/>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US" altLang="en-US" dirty="0">
              <a:latin typeface="Oracle Sans" panose="020B0503020204020204" pitchFamily="34" charset="0"/>
              <a:cs typeface="Oracle Sans" panose="020B0503020204020204" pitchFamily="34" charset="0"/>
            </a:endParaRPr>
          </a:p>
        </p:txBody>
      </p:sp>
      <p:sp>
        <p:nvSpPr>
          <p:cNvPr id="81935" name="Freeform 9"/>
          <p:cNvSpPr>
            <a:spLocks/>
          </p:cNvSpPr>
          <p:nvPr/>
        </p:nvSpPr>
        <p:spPr bwMode="gray">
          <a:xfrm>
            <a:off x="791071" y="5359400"/>
            <a:ext cx="1728193" cy="2170113"/>
          </a:xfrm>
          <a:custGeom>
            <a:avLst/>
            <a:gdLst>
              <a:gd name="T0" fmla="*/ 2147483646 w 912"/>
              <a:gd name="T1" fmla="*/ 0 h 1056"/>
              <a:gd name="T2" fmla="*/ 2147483646 w 912"/>
              <a:gd name="T3" fmla="*/ 2147483646 h 1056"/>
              <a:gd name="T4" fmla="*/ 0 w 912"/>
              <a:gd name="T5" fmla="*/ 2147483646 h 1056"/>
              <a:gd name="T6" fmla="*/ 0 w 912"/>
              <a:gd name="T7" fmla="*/ 2147483646 h 1056"/>
              <a:gd name="T8" fmla="*/ 2147483646 w 912"/>
              <a:gd name="T9" fmla="*/ 2147483646 h 1056"/>
              <a:gd name="T10" fmla="*/ 0 60000 65536"/>
              <a:gd name="T11" fmla="*/ 0 60000 65536"/>
              <a:gd name="T12" fmla="*/ 0 60000 65536"/>
              <a:gd name="T13" fmla="*/ 0 60000 65536"/>
              <a:gd name="T14" fmla="*/ 0 60000 65536"/>
              <a:gd name="T15" fmla="*/ 0 w 912"/>
              <a:gd name="T16" fmla="*/ 0 h 1056"/>
              <a:gd name="T17" fmla="*/ 912 w 912"/>
              <a:gd name="T18" fmla="*/ 1056 h 1056"/>
            </a:gdLst>
            <a:ahLst/>
            <a:cxnLst>
              <a:cxn ang="T10">
                <a:pos x="T0" y="T1"/>
              </a:cxn>
              <a:cxn ang="T11">
                <a:pos x="T2" y="T3"/>
              </a:cxn>
              <a:cxn ang="T12">
                <a:pos x="T4" y="T5"/>
              </a:cxn>
              <a:cxn ang="T13">
                <a:pos x="T6" y="T7"/>
              </a:cxn>
              <a:cxn ang="T14">
                <a:pos x="T8" y="T9"/>
              </a:cxn>
            </a:cxnLst>
            <a:rect l="T15" t="T16" r="T17" b="T18"/>
            <a:pathLst>
              <a:path w="912" h="1056">
                <a:moveTo>
                  <a:pt x="912" y="0"/>
                </a:moveTo>
                <a:lnTo>
                  <a:pt x="912" y="336"/>
                </a:lnTo>
                <a:lnTo>
                  <a:pt x="0" y="336"/>
                </a:lnTo>
                <a:lnTo>
                  <a:pt x="0" y="1056"/>
                </a:lnTo>
                <a:lnTo>
                  <a:pt x="336" y="1056"/>
                </a:lnTo>
              </a:path>
            </a:pathLst>
          </a:custGeom>
          <a:noFill/>
          <a:ln w="28575" cap="flat" cmpd="sng">
            <a:solidFill>
              <a:schemeClr val="accent2"/>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33163311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Exceptions Not Handled</a:t>
            </a:r>
          </a:p>
        </p:txBody>
      </p:sp>
      <p:grpSp>
        <p:nvGrpSpPr>
          <p:cNvPr id="3" name="Group 2">
            <a:extLst>
              <a:ext uri="{FF2B5EF4-FFF2-40B4-BE49-F238E27FC236}">
                <a16:creationId xmlns:a16="http://schemas.microsoft.com/office/drawing/2014/main" id="{CC77CAE8-679E-4E75-A341-6CFE604B8239}"/>
              </a:ext>
            </a:extLst>
          </p:cNvPr>
          <p:cNvGrpSpPr/>
          <p:nvPr/>
        </p:nvGrpSpPr>
        <p:grpSpPr>
          <a:xfrm>
            <a:off x="1689622" y="2702720"/>
            <a:ext cx="14908757" cy="4545806"/>
            <a:chOff x="1678346" y="2702720"/>
            <a:chExt cx="14908757" cy="4545806"/>
          </a:xfrm>
        </p:grpSpPr>
        <p:sp>
          <p:nvSpPr>
            <p:cNvPr id="83971" name="Rectangle 3"/>
            <p:cNvSpPr>
              <a:spLocks noChangeArrowheads="1"/>
            </p:cNvSpPr>
            <p:nvPr/>
          </p:nvSpPr>
          <p:spPr bwMode="blackWhite">
            <a:xfrm>
              <a:off x="1830707" y="3352801"/>
              <a:ext cx="4348617" cy="2562240"/>
            </a:xfrm>
            <a:prstGeom prst="rect">
              <a:avLst/>
            </a:prstGeom>
            <a:gradFill rotWithShape="1">
              <a:gsLst>
                <a:gs pos="0">
                  <a:srgbClr val="83D3FF"/>
                </a:gs>
                <a:gs pos="50000">
                  <a:srgbClr val="B5E2FF"/>
                </a:gs>
                <a:gs pos="100000">
                  <a:srgbClr val="DBF0FF"/>
                </a:gs>
              </a:gsLst>
              <a:lin ang="5400000" scaled="1"/>
            </a:gradFill>
            <a:ln w="28575">
              <a:solidFill>
                <a:srgbClr val="A1BFE3"/>
              </a:solidFill>
              <a:miter lim="800000"/>
              <a:headEnd/>
              <a:tailEnd/>
            </a:ln>
          </p:spPr>
          <p:txBody>
            <a:bodyPr wrap="square" lIns="109728" tIns="54864" rIns="109728" bIns="54864">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788195">
                <a:lnSpc>
                  <a:spcPct val="80000"/>
                </a:lnSpc>
              </a:pPr>
              <a:r>
                <a:rPr lang="en-US" altLang="en-US" b="1" dirty="0">
                  <a:latin typeface="Courier New" pitchFamily="49" charset="0"/>
                  <a:cs typeface="Oracle Sans" panose="020B0503020204020204" pitchFamily="34" charset="0"/>
                </a:rPr>
                <a:t>PROCEDURE</a:t>
              </a:r>
            </a:p>
            <a:p>
              <a:pPr defTabSz="788195">
                <a:lnSpc>
                  <a:spcPct val="80000"/>
                </a:lnSpc>
              </a:pPr>
              <a:r>
                <a:rPr lang="en-US" altLang="en-US" b="1" dirty="0">
                  <a:latin typeface="Courier New" pitchFamily="49" charset="0"/>
                  <a:cs typeface="Oracle Sans" panose="020B0503020204020204" pitchFamily="34" charset="0"/>
                </a:rPr>
                <a:t> PROC1 ...</a:t>
              </a:r>
            </a:p>
            <a:p>
              <a:pPr defTabSz="788195">
                <a:lnSpc>
                  <a:spcPct val="80000"/>
                </a:lnSpc>
              </a:pPr>
              <a:r>
                <a:rPr lang="en-US" altLang="en-US" b="1" dirty="0">
                  <a:latin typeface="Courier New" pitchFamily="49" charset="0"/>
                  <a:cs typeface="Oracle Sans" panose="020B0503020204020204" pitchFamily="34" charset="0"/>
                </a:rPr>
                <a:t>IS </a:t>
              </a:r>
            </a:p>
            <a:p>
              <a:pPr defTabSz="788195">
                <a:lnSpc>
                  <a:spcPct val="80000"/>
                </a:lnSpc>
              </a:pPr>
              <a:r>
                <a:rPr lang="en-US" altLang="en-US" b="1" dirty="0">
                  <a:latin typeface="Courier New" pitchFamily="49" charset="0"/>
                  <a:cs typeface="Oracle Sans" panose="020B0503020204020204" pitchFamily="34" charset="0"/>
                </a:rPr>
                <a:t> ...</a:t>
              </a:r>
            </a:p>
            <a:p>
              <a:pPr defTabSz="788195">
                <a:lnSpc>
                  <a:spcPct val="80000"/>
                </a:lnSpc>
              </a:pPr>
              <a:r>
                <a:rPr lang="en-US" altLang="en-US" b="1" dirty="0">
                  <a:latin typeface="Courier New" pitchFamily="49" charset="0"/>
                  <a:cs typeface="Oracle Sans" panose="020B0503020204020204" pitchFamily="34" charset="0"/>
                </a:rPr>
                <a:t>BEGIN</a:t>
              </a:r>
            </a:p>
            <a:p>
              <a:pPr defTabSz="788195">
                <a:lnSpc>
                  <a:spcPct val="80000"/>
                </a:lnSpc>
              </a:pPr>
              <a:r>
                <a:rPr lang="en-US" altLang="en-US" b="1" dirty="0">
                  <a:latin typeface="Courier New" pitchFamily="49" charset="0"/>
                  <a:cs typeface="Oracle Sans" panose="020B0503020204020204" pitchFamily="34" charset="0"/>
                </a:rPr>
                <a:t> ...</a:t>
              </a:r>
            </a:p>
            <a:p>
              <a:pPr defTabSz="788195">
                <a:lnSpc>
                  <a:spcPct val="80000"/>
                </a:lnSpc>
              </a:pPr>
              <a:r>
                <a:rPr lang="en-US" altLang="en-US" b="1" dirty="0">
                  <a:latin typeface="Courier New" pitchFamily="49" charset="0"/>
                  <a:cs typeface="Oracle Sans" panose="020B0503020204020204" pitchFamily="34" charset="0"/>
                </a:rPr>
                <a:t>  PROC2(arg1);</a:t>
              </a:r>
            </a:p>
            <a:p>
              <a:pPr defTabSz="788195">
                <a:lnSpc>
                  <a:spcPct val="80000"/>
                </a:lnSpc>
              </a:pPr>
              <a:r>
                <a:rPr lang="en-US" altLang="en-US" b="1" dirty="0">
                  <a:latin typeface="Courier New" pitchFamily="49" charset="0"/>
                  <a:cs typeface="Oracle Sans" panose="020B0503020204020204" pitchFamily="34" charset="0"/>
                </a:rPr>
                <a:t> ...</a:t>
              </a:r>
            </a:p>
            <a:p>
              <a:pPr defTabSz="788195">
                <a:lnSpc>
                  <a:spcPct val="80000"/>
                </a:lnSpc>
              </a:pPr>
              <a:r>
                <a:rPr lang="en-US" altLang="en-US" b="1" dirty="0">
                  <a:latin typeface="Courier New" pitchFamily="49" charset="0"/>
                  <a:cs typeface="Oracle Sans" panose="020B0503020204020204" pitchFamily="34" charset="0"/>
                </a:rPr>
                <a:t>EXCEPTION</a:t>
              </a:r>
            </a:p>
            <a:p>
              <a:pPr defTabSz="788195">
                <a:lnSpc>
                  <a:spcPct val="80000"/>
                </a:lnSpc>
              </a:pPr>
              <a:r>
                <a:rPr lang="en-US" altLang="en-US" b="1" dirty="0">
                  <a:latin typeface="Courier New" pitchFamily="49" charset="0"/>
                  <a:cs typeface="Oracle Sans" panose="020B0503020204020204" pitchFamily="34" charset="0"/>
                </a:rPr>
                <a:t> ...</a:t>
              </a:r>
            </a:p>
            <a:p>
              <a:pPr defTabSz="788195">
                <a:lnSpc>
                  <a:spcPct val="80000"/>
                </a:lnSpc>
              </a:pPr>
              <a:r>
                <a:rPr lang="en-US" altLang="en-US" b="1" dirty="0">
                  <a:latin typeface="Courier New" pitchFamily="49" charset="0"/>
                  <a:cs typeface="Oracle Sans" panose="020B0503020204020204" pitchFamily="34" charset="0"/>
                </a:rPr>
                <a:t>END PROC1;</a:t>
              </a:r>
            </a:p>
          </p:txBody>
        </p:sp>
        <p:sp>
          <p:nvSpPr>
            <p:cNvPr id="83972" name="Rectangle 4"/>
            <p:cNvSpPr>
              <a:spLocks noChangeArrowheads="1"/>
            </p:cNvSpPr>
            <p:nvPr/>
          </p:nvSpPr>
          <p:spPr bwMode="auto">
            <a:xfrm>
              <a:off x="1678346" y="2702720"/>
              <a:ext cx="4570809" cy="485775"/>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514350" indent="-514350" algn="ctr">
                <a:lnSpc>
                  <a:spcPct val="95000"/>
                </a:lnSpc>
                <a:spcBef>
                  <a:spcPct val="35000"/>
                </a:spcBef>
              </a:pPr>
              <a:r>
                <a:rPr lang="en-US" altLang="en-US" sz="2400" b="1" dirty="0">
                  <a:latin typeface="Oracle Sans" panose="020B0503020204020204" pitchFamily="34" charset="0"/>
                  <a:cs typeface="Oracle Sans" panose="020B0503020204020204" pitchFamily="34" charset="0"/>
                </a:rPr>
                <a:t>Calling procedure</a:t>
              </a:r>
            </a:p>
          </p:txBody>
        </p:sp>
        <p:sp>
          <p:nvSpPr>
            <p:cNvPr id="83973" name="Rectangle 5"/>
            <p:cNvSpPr>
              <a:spLocks noChangeArrowheads="1"/>
            </p:cNvSpPr>
            <p:nvPr/>
          </p:nvSpPr>
          <p:spPr bwMode="auto">
            <a:xfrm>
              <a:off x="6249155" y="6010276"/>
              <a:ext cx="4897748" cy="1238250"/>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400" b="1" dirty="0">
                  <a:latin typeface="Oracle Sans" panose="020B0503020204020204" pitchFamily="34" charset="0"/>
                  <a:cs typeface="Oracle Sans" panose="020B0503020204020204" pitchFamily="34" charset="0"/>
                </a:rPr>
                <a:t>Control returned</a:t>
              </a:r>
              <a:br>
                <a:rPr lang="en-US" altLang="en-US" sz="2400" b="1" dirty="0">
                  <a:latin typeface="Oracle Sans" panose="020B0503020204020204" pitchFamily="34" charset="0"/>
                  <a:cs typeface="Oracle Sans" panose="020B0503020204020204" pitchFamily="34" charset="0"/>
                </a:rPr>
              </a:br>
              <a:r>
                <a:rPr lang="en-US" altLang="en-US" sz="2400" b="1" dirty="0">
                  <a:latin typeface="Oracle Sans" panose="020B0503020204020204" pitchFamily="34" charset="0"/>
                  <a:cs typeface="Oracle Sans" panose="020B0503020204020204" pitchFamily="34" charset="0"/>
                </a:rPr>
                <a:t>to exception section of calling procedure</a:t>
              </a:r>
            </a:p>
          </p:txBody>
        </p:sp>
        <p:sp>
          <p:nvSpPr>
            <p:cNvPr id="83974" name="Freeform 6"/>
            <p:cNvSpPr>
              <a:spLocks/>
            </p:cNvSpPr>
            <p:nvPr/>
          </p:nvSpPr>
          <p:spPr bwMode="auto">
            <a:xfrm>
              <a:off x="5826991" y="3564733"/>
              <a:ext cx="2437766" cy="387798"/>
            </a:xfrm>
            <a:custGeom>
              <a:avLst/>
              <a:gdLst>
                <a:gd name="T0" fmla="*/ 0 w 768"/>
                <a:gd name="T1" fmla="*/ 2147483646 h 864"/>
                <a:gd name="T2" fmla="*/ 2147483646 w 768"/>
                <a:gd name="T3" fmla="*/ 2147483646 h 864"/>
                <a:gd name="T4" fmla="*/ 2147483646 w 768"/>
                <a:gd name="T5" fmla="*/ 0 h 864"/>
                <a:gd name="T6" fmla="*/ 2147483646 w 768"/>
                <a:gd name="T7" fmla="*/ 0 h 864"/>
                <a:gd name="T8" fmla="*/ 0 60000 65536"/>
                <a:gd name="T9" fmla="*/ 0 60000 65536"/>
                <a:gd name="T10" fmla="*/ 0 60000 65536"/>
                <a:gd name="T11" fmla="*/ 0 60000 65536"/>
                <a:gd name="T12" fmla="*/ 0 w 768"/>
                <a:gd name="T13" fmla="*/ 0 h 864"/>
                <a:gd name="T14" fmla="*/ 768 w 768"/>
                <a:gd name="T15" fmla="*/ 864 h 864"/>
              </a:gdLst>
              <a:ahLst/>
              <a:cxnLst>
                <a:cxn ang="T8">
                  <a:pos x="T0" y="T1"/>
                </a:cxn>
                <a:cxn ang="T9">
                  <a:pos x="T2" y="T3"/>
                </a:cxn>
                <a:cxn ang="T10">
                  <a:pos x="T4" y="T5"/>
                </a:cxn>
                <a:cxn ang="T11">
                  <a:pos x="T6" y="T7"/>
                </a:cxn>
              </a:cxnLst>
              <a:rect l="T12" t="T13" r="T14" b="T15"/>
              <a:pathLst>
                <a:path w="768" h="864">
                  <a:moveTo>
                    <a:pt x="0" y="864"/>
                  </a:moveTo>
                  <a:lnTo>
                    <a:pt x="288" y="864"/>
                  </a:lnTo>
                  <a:lnTo>
                    <a:pt x="288" y="0"/>
                  </a:lnTo>
                  <a:lnTo>
                    <a:pt x="768" y="0"/>
                  </a:lnTo>
                </a:path>
              </a:pathLst>
            </a:custGeom>
            <a:noFill/>
            <a:ln w="28575" cap="flat" cmpd="sng">
              <a:solidFill>
                <a:schemeClr val="tx1"/>
              </a:solidFill>
              <a:prstDash val="solid"/>
              <a:round/>
              <a:headEnd type="none" w="med" len="med"/>
              <a:tailEnd type="triangle" w="lg" len="lg"/>
            </a:ln>
          </p:spPr>
          <p:txBody>
            <a:bodyPr wrap="square" lIns="109728" tIns="54864" rIns="109728" bIns="54864">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83975" name="Rectangle 7"/>
            <p:cNvSpPr>
              <a:spLocks noChangeArrowheads="1"/>
            </p:cNvSpPr>
            <p:nvPr/>
          </p:nvSpPr>
          <p:spPr bwMode="auto">
            <a:xfrm>
              <a:off x="2087217" y="4685040"/>
              <a:ext cx="1825878" cy="330714"/>
            </a:xfrm>
            <a:prstGeom prst="rect">
              <a:avLst/>
            </a:prstGeom>
            <a:noFill/>
            <a:ln w="28575">
              <a:solidFill>
                <a:schemeClr val="accent2"/>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US" altLang="en-US" dirty="0">
                <a:latin typeface="Oracle Sans" panose="020B0503020204020204" pitchFamily="34" charset="0"/>
                <a:cs typeface="Oracle Sans" panose="020B0503020204020204" pitchFamily="34" charset="0"/>
              </a:endParaRPr>
            </a:p>
          </p:txBody>
        </p:sp>
        <p:sp>
          <p:nvSpPr>
            <p:cNvPr id="83976" name="Freeform 8"/>
            <p:cNvSpPr>
              <a:spLocks/>
            </p:cNvSpPr>
            <p:nvPr/>
          </p:nvSpPr>
          <p:spPr bwMode="auto">
            <a:xfrm>
              <a:off x="3239344" y="5527243"/>
              <a:ext cx="221696" cy="387798"/>
            </a:xfrm>
            <a:custGeom>
              <a:avLst/>
              <a:gdLst>
                <a:gd name="T0" fmla="*/ 2147483646 w 1728"/>
                <a:gd name="T1" fmla="*/ 0 h 192"/>
                <a:gd name="T2" fmla="*/ 2147483646 w 1728"/>
                <a:gd name="T3" fmla="*/ 2147483646 h 192"/>
                <a:gd name="T4" fmla="*/ 2147483646 w 1728"/>
                <a:gd name="T5" fmla="*/ 2147483646 h 192"/>
                <a:gd name="T6" fmla="*/ 2147483646 w 1728"/>
                <a:gd name="T7" fmla="*/ 0 h 192"/>
                <a:gd name="T8" fmla="*/ 0 w 1728"/>
                <a:gd name="T9" fmla="*/ 0 h 192"/>
                <a:gd name="T10" fmla="*/ 0 60000 65536"/>
                <a:gd name="T11" fmla="*/ 0 60000 65536"/>
                <a:gd name="T12" fmla="*/ 0 60000 65536"/>
                <a:gd name="T13" fmla="*/ 0 60000 65536"/>
                <a:gd name="T14" fmla="*/ 0 60000 65536"/>
                <a:gd name="T15" fmla="*/ 0 w 1728"/>
                <a:gd name="T16" fmla="*/ 0 h 192"/>
                <a:gd name="T17" fmla="*/ 1728 w 1728"/>
                <a:gd name="T18" fmla="*/ 192 h 192"/>
              </a:gdLst>
              <a:ahLst/>
              <a:cxnLst>
                <a:cxn ang="T10">
                  <a:pos x="T0" y="T1"/>
                </a:cxn>
                <a:cxn ang="T11">
                  <a:pos x="T2" y="T3"/>
                </a:cxn>
                <a:cxn ang="T12">
                  <a:pos x="T4" y="T5"/>
                </a:cxn>
                <a:cxn ang="T13">
                  <a:pos x="T6" y="T7"/>
                </a:cxn>
                <a:cxn ang="T14">
                  <a:pos x="T8" y="T9"/>
                </a:cxn>
              </a:cxnLst>
              <a:rect l="T15" t="T16" r="T17" b="T18"/>
              <a:pathLst>
                <a:path w="1728" h="192">
                  <a:moveTo>
                    <a:pt x="1728" y="0"/>
                  </a:moveTo>
                  <a:lnTo>
                    <a:pt x="1728" y="192"/>
                  </a:lnTo>
                  <a:lnTo>
                    <a:pt x="1056" y="192"/>
                  </a:lnTo>
                  <a:lnTo>
                    <a:pt x="1056" y="0"/>
                  </a:lnTo>
                  <a:lnTo>
                    <a:pt x="0" y="0"/>
                  </a:lnTo>
                </a:path>
              </a:pathLst>
            </a:custGeom>
            <a:noFill/>
            <a:ln w="28575" cap="flat" cmpd="sng">
              <a:solidFill>
                <a:schemeClr val="tx1"/>
              </a:solidFill>
              <a:prstDash val="solid"/>
              <a:round/>
              <a:headEnd type="triangle" w="med" len="med"/>
              <a:tailEnd type="triangle" w="lg" len="lg"/>
            </a:ln>
          </p:spPr>
          <p:txBody>
            <a:bodyPr wrap="square" lIns="109728" tIns="54864" rIns="109728" bIns="54864">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83977" name="Rectangle 9"/>
            <p:cNvSpPr>
              <a:spLocks noChangeArrowheads="1"/>
            </p:cNvSpPr>
            <p:nvPr/>
          </p:nvSpPr>
          <p:spPr bwMode="auto">
            <a:xfrm>
              <a:off x="7772759" y="2702720"/>
              <a:ext cx="4266089" cy="485775"/>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514350" indent="-514350" algn="ctr">
                <a:lnSpc>
                  <a:spcPct val="95000"/>
                </a:lnSpc>
                <a:spcBef>
                  <a:spcPct val="35000"/>
                </a:spcBef>
              </a:pPr>
              <a:r>
                <a:rPr lang="en-US" altLang="en-US" sz="2400" b="1" dirty="0">
                  <a:latin typeface="Oracle Sans" panose="020B0503020204020204" pitchFamily="34" charset="0"/>
                  <a:cs typeface="Oracle Sans" panose="020B0503020204020204" pitchFamily="34" charset="0"/>
                </a:rPr>
                <a:t>Called procedure</a:t>
              </a:r>
            </a:p>
          </p:txBody>
        </p:sp>
        <p:sp>
          <p:nvSpPr>
            <p:cNvPr id="83978" name="Rectangle 10"/>
            <p:cNvSpPr>
              <a:spLocks noChangeArrowheads="1"/>
            </p:cNvSpPr>
            <p:nvPr/>
          </p:nvSpPr>
          <p:spPr bwMode="auto">
            <a:xfrm>
              <a:off x="8267930" y="3345657"/>
              <a:ext cx="3161477" cy="2240229"/>
            </a:xfrm>
            <a:prstGeom prst="rect">
              <a:avLst/>
            </a:prstGeom>
            <a:gradFill rotWithShape="1">
              <a:gsLst>
                <a:gs pos="0">
                  <a:srgbClr val="FFFF80"/>
                </a:gs>
                <a:gs pos="50000">
                  <a:srgbClr val="FFFFB3"/>
                </a:gs>
                <a:gs pos="100000">
                  <a:srgbClr val="FFFFDA"/>
                </a:gs>
              </a:gsLst>
              <a:lin ang="5400000" scaled="1"/>
            </a:gradFill>
            <a:ln w="28575">
              <a:solidFill>
                <a:schemeClr val="accent3">
                  <a:lumMod val="40000"/>
                  <a:lumOff val="60000"/>
                </a:schemeClr>
              </a:solidFill>
              <a:miter lim="800000"/>
              <a:headEnd type="none" w="sm" len="sm"/>
              <a:tailEnd type="none" w="sm" len="sm"/>
            </a:ln>
          </p:spPr>
          <p:txBody>
            <a:bodyPr wrap="square" lIns="109728" tIns="54864" rIns="109728" bIns="54864">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lnSpc>
                  <a:spcPct val="85000"/>
                </a:lnSpc>
              </a:pPr>
              <a:r>
                <a:rPr lang="en-US" altLang="en-US" b="1" dirty="0">
                  <a:latin typeface="Courier New" pitchFamily="49" charset="0"/>
                  <a:cs typeface="Oracle Sans" panose="020B0503020204020204" pitchFamily="34" charset="0"/>
                </a:rPr>
                <a:t>PROCEDURE</a:t>
              </a:r>
            </a:p>
            <a:p>
              <a:pPr defTabSz="342900">
                <a:lnSpc>
                  <a:spcPct val="85000"/>
                </a:lnSpc>
              </a:pPr>
              <a:r>
                <a:rPr lang="en-US" altLang="en-US" b="1" dirty="0">
                  <a:latin typeface="Courier New" pitchFamily="49" charset="0"/>
                  <a:cs typeface="Oracle Sans" panose="020B0503020204020204" pitchFamily="34" charset="0"/>
                </a:rPr>
                <a:t> PROC2 ...</a:t>
              </a:r>
            </a:p>
            <a:p>
              <a:pPr defTabSz="342900">
                <a:lnSpc>
                  <a:spcPct val="85000"/>
                </a:lnSpc>
              </a:pPr>
              <a:r>
                <a:rPr lang="en-US" altLang="en-US" b="1" dirty="0">
                  <a:latin typeface="Courier New" pitchFamily="49" charset="0"/>
                  <a:cs typeface="Oracle Sans" panose="020B0503020204020204" pitchFamily="34" charset="0"/>
                </a:rPr>
                <a:t>IS </a:t>
              </a:r>
            </a:p>
            <a:p>
              <a:pPr defTabSz="342900">
                <a:lnSpc>
                  <a:spcPct val="85000"/>
                </a:lnSpc>
              </a:pPr>
              <a:r>
                <a:rPr lang="en-US" altLang="en-US" b="1" dirty="0">
                  <a:latin typeface="Courier New" pitchFamily="49" charset="0"/>
                  <a:cs typeface="Oracle Sans" panose="020B0503020204020204" pitchFamily="34" charset="0"/>
                </a:rPr>
                <a:t> ...</a:t>
              </a:r>
            </a:p>
            <a:p>
              <a:pPr defTabSz="342900">
                <a:lnSpc>
                  <a:spcPct val="85000"/>
                </a:lnSpc>
              </a:pPr>
              <a:r>
                <a:rPr lang="en-US" altLang="en-US" b="1" dirty="0">
                  <a:latin typeface="Courier New" pitchFamily="49" charset="0"/>
                  <a:cs typeface="Oracle Sans" panose="020B0503020204020204" pitchFamily="34" charset="0"/>
                </a:rPr>
                <a:t>BEGIN</a:t>
              </a:r>
            </a:p>
            <a:p>
              <a:pPr defTabSz="342900">
                <a:lnSpc>
                  <a:spcPct val="85000"/>
                </a:lnSpc>
              </a:pPr>
              <a:r>
                <a:rPr lang="en-US" altLang="en-US" b="1" dirty="0">
                  <a:latin typeface="Courier New" pitchFamily="49" charset="0"/>
                  <a:cs typeface="Oracle Sans" panose="020B0503020204020204" pitchFamily="34" charset="0"/>
                </a:rPr>
                <a:t> ...</a:t>
              </a:r>
            </a:p>
            <a:p>
              <a:pPr defTabSz="342900">
                <a:lnSpc>
                  <a:spcPct val="85000"/>
                </a:lnSpc>
              </a:pPr>
              <a:r>
                <a:rPr lang="en-US" altLang="en-US" b="1" dirty="0">
                  <a:latin typeface="Courier New" pitchFamily="49" charset="0"/>
                  <a:cs typeface="Oracle Sans" panose="020B0503020204020204" pitchFamily="34" charset="0"/>
                </a:rPr>
                <a:t>EXCEPTION</a:t>
              </a:r>
            </a:p>
            <a:p>
              <a:pPr defTabSz="342900">
                <a:lnSpc>
                  <a:spcPct val="85000"/>
                </a:lnSpc>
              </a:pPr>
              <a:r>
                <a:rPr lang="en-US" altLang="en-US" b="1" dirty="0">
                  <a:latin typeface="Courier New" pitchFamily="49" charset="0"/>
                  <a:cs typeface="Oracle Sans" panose="020B0503020204020204" pitchFamily="34" charset="0"/>
                </a:rPr>
                <a:t> ...</a:t>
              </a:r>
            </a:p>
            <a:p>
              <a:pPr defTabSz="342900">
                <a:lnSpc>
                  <a:spcPct val="85000"/>
                </a:lnSpc>
              </a:pPr>
              <a:r>
                <a:rPr lang="en-US" altLang="en-US" b="1" dirty="0">
                  <a:latin typeface="Courier New" pitchFamily="49" charset="0"/>
                  <a:cs typeface="Oracle Sans" panose="020B0503020204020204" pitchFamily="34" charset="0"/>
                </a:rPr>
                <a:t>END PROC2;</a:t>
              </a:r>
            </a:p>
          </p:txBody>
        </p:sp>
        <p:sp>
          <p:nvSpPr>
            <p:cNvPr id="83979" name="Line 11"/>
            <p:cNvSpPr>
              <a:spLocks noChangeShapeType="1"/>
            </p:cNvSpPr>
            <p:nvPr/>
          </p:nvSpPr>
          <p:spPr bwMode="auto">
            <a:xfrm flipH="1">
              <a:off x="9309058" y="4554860"/>
              <a:ext cx="2859595" cy="0"/>
            </a:xfrm>
            <a:prstGeom prst="line">
              <a:avLst/>
            </a:prstGeom>
            <a:noFill/>
            <a:ln w="28575">
              <a:solidFill>
                <a:schemeClr val="tx1"/>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83980" name="Line 12"/>
            <p:cNvSpPr>
              <a:spLocks noChangeShapeType="1"/>
            </p:cNvSpPr>
            <p:nvPr/>
          </p:nvSpPr>
          <p:spPr bwMode="auto">
            <a:xfrm flipH="1">
              <a:off x="9296361" y="5155405"/>
              <a:ext cx="2872292" cy="0"/>
            </a:xfrm>
            <a:prstGeom prst="line">
              <a:avLst/>
            </a:prstGeom>
            <a:noFill/>
            <a:ln w="28575">
              <a:solidFill>
                <a:schemeClr val="tx1"/>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83981" name="Rectangle 13"/>
            <p:cNvSpPr>
              <a:spLocks noChangeArrowheads="1"/>
            </p:cNvSpPr>
            <p:nvPr/>
          </p:nvSpPr>
          <p:spPr bwMode="auto">
            <a:xfrm>
              <a:off x="12168653" y="4278635"/>
              <a:ext cx="4113729" cy="504825"/>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400" b="1" dirty="0">
                  <a:latin typeface="Oracle Sans" panose="020B0503020204020204" pitchFamily="34" charset="0"/>
                  <a:cs typeface="Oracle Sans" panose="020B0503020204020204" pitchFamily="34" charset="0"/>
                </a:rPr>
                <a:t>Exception raised</a:t>
              </a:r>
            </a:p>
          </p:txBody>
        </p:sp>
        <p:sp>
          <p:nvSpPr>
            <p:cNvPr id="83982" name="Rectangle 14"/>
            <p:cNvSpPr>
              <a:spLocks noChangeArrowheads="1"/>
            </p:cNvSpPr>
            <p:nvPr/>
          </p:nvSpPr>
          <p:spPr bwMode="auto">
            <a:xfrm>
              <a:off x="12155957" y="4850606"/>
              <a:ext cx="4431146" cy="508794"/>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400" b="1" dirty="0">
                  <a:latin typeface="Oracle Sans" panose="020B0503020204020204" pitchFamily="34" charset="0"/>
                  <a:cs typeface="Oracle Sans" panose="020B0503020204020204" pitchFamily="34" charset="0"/>
                </a:rPr>
                <a:t>Exception not handled</a:t>
              </a:r>
            </a:p>
          </p:txBody>
        </p:sp>
        <p:sp>
          <p:nvSpPr>
            <p:cNvPr id="18" name="Multiply 17"/>
            <p:cNvSpPr/>
            <p:nvPr/>
          </p:nvSpPr>
          <p:spPr bwMode="auto">
            <a:xfrm>
              <a:off x="11426986" y="4741066"/>
              <a:ext cx="791366" cy="791366"/>
            </a:xfrm>
            <a:prstGeom prst="mathMultiply">
              <a:avLst>
                <a:gd name="adj1" fmla="val 11244"/>
              </a:avLst>
            </a:prstGeom>
            <a:solidFill>
              <a:srgbClr val="8A133B"/>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114144183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4"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Exceptions Not Handled: Example</a:t>
            </a:r>
          </a:p>
        </p:txBody>
      </p:sp>
      <p:grpSp>
        <p:nvGrpSpPr>
          <p:cNvPr id="4" name="Group 3">
            <a:extLst>
              <a:ext uri="{FF2B5EF4-FFF2-40B4-BE49-F238E27FC236}">
                <a16:creationId xmlns:a16="http://schemas.microsoft.com/office/drawing/2014/main" id="{33258410-434C-4F79-8DBC-357E9CCCC45E}"/>
              </a:ext>
            </a:extLst>
          </p:cNvPr>
          <p:cNvGrpSpPr/>
          <p:nvPr/>
        </p:nvGrpSpPr>
        <p:grpSpPr>
          <a:xfrm>
            <a:off x="933452" y="2057400"/>
            <a:ext cx="16281694" cy="5966420"/>
            <a:chOff x="1071218" y="2057400"/>
            <a:chExt cx="16281694" cy="5966420"/>
          </a:xfrm>
        </p:grpSpPr>
        <p:sp>
          <p:nvSpPr>
            <p:cNvPr id="9" name="Content Placeholder 2"/>
            <p:cNvSpPr txBox="1">
              <a:spLocks/>
            </p:cNvSpPr>
            <p:nvPr/>
          </p:nvSpPr>
          <p:spPr bwMode="gray">
            <a:xfrm>
              <a:off x="1227321" y="2479204"/>
              <a:ext cx="16125591" cy="233563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85000"/>
                </a:lnSpc>
                <a:tabLst>
                  <a:tab pos="1800225" algn="l"/>
                </a:tabLst>
              </a:pPr>
              <a:r>
                <a:rPr lang="en-US" altLang="en-US" b="1" dirty="0">
                  <a:solidFill>
                    <a:srgbClr val="000000"/>
                  </a:solidFill>
                  <a:latin typeface="Courier New" pitchFamily="49" charset="0"/>
                  <a:cs typeface="Oracle Sans" panose="020B0503020204020204" pitchFamily="34" charset="0"/>
                </a:rPr>
                <a:t>SET SERVEROUTPUT ON</a:t>
              </a:r>
            </a:p>
            <a:p>
              <a:pPr>
                <a:lnSpc>
                  <a:spcPct val="85000"/>
                </a:lnSpc>
                <a:tabLst>
                  <a:tab pos="1800225" algn="l"/>
                </a:tabLst>
              </a:pPr>
              <a:r>
                <a:rPr lang="en-US" altLang="en-US" b="1" dirty="0">
                  <a:solidFill>
                    <a:srgbClr val="000000"/>
                  </a:solidFill>
                  <a:latin typeface="Courier New" pitchFamily="49" charset="0"/>
                  <a:cs typeface="Oracle Sans" panose="020B0503020204020204" pitchFamily="34" charset="0"/>
                </a:rPr>
                <a:t>CREATE PROCEDURE </a:t>
              </a:r>
              <a:r>
                <a:rPr lang="en-US" altLang="en-US" b="1" dirty="0" err="1">
                  <a:solidFill>
                    <a:srgbClr val="000000"/>
                  </a:solidFill>
                  <a:latin typeface="Courier New" pitchFamily="49" charset="0"/>
                  <a:cs typeface="Oracle Sans" panose="020B0503020204020204" pitchFamily="34" charset="0"/>
                </a:rPr>
                <a:t>add_department_noex</a:t>
              </a:r>
              <a:r>
                <a:rPr lang="en-US" altLang="en-US" b="1" dirty="0">
                  <a:solidFill>
                    <a:srgbClr val="000000"/>
                  </a:solidFill>
                  <a:latin typeface="Courier New" pitchFamily="49" charset="0"/>
                  <a:cs typeface="Oracle Sans" panose="020B0503020204020204" pitchFamily="34" charset="0"/>
                </a:rPr>
                <a:t>(</a:t>
              </a:r>
            </a:p>
            <a:p>
              <a:pPr>
                <a:lnSpc>
                  <a:spcPct val="85000"/>
                </a:lnSpc>
                <a:tabLst>
                  <a:tab pos="1800225" algn="l"/>
                </a:tabLst>
              </a:pPr>
              <a:r>
                <a:rPr lang="en-US" altLang="en-US" b="1" dirty="0">
                  <a:solidFill>
                    <a:srgbClr val="000000"/>
                  </a:solidFill>
                  <a:latin typeface="Courier New" pitchFamily="49" charset="0"/>
                  <a:cs typeface="Oracle Sans" panose="020B0503020204020204" pitchFamily="34" charset="0"/>
                </a:rPr>
                <a:t>    </a:t>
              </a:r>
              <a:r>
                <a:rPr lang="en-US" altLang="en-US" b="1" dirty="0" err="1">
                  <a:solidFill>
                    <a:srgbClr val="000000"/>
                  </a:solidFill>
                  <a:latin typeface="Courier New" pitchFamily="49" charset="0"/>
                  <a:cs typeface="Oracle Sans" panose="020B0503020204020204" pitchFamily="34" charset="0"/>
                </a:rPr>
                <a:t>p_name</a:t>
              </a:r>
              <a:r>
                <a:rPr lang="en-US" altLang="en-US" b="1" dirty="0">
                  <a:solidFill>
                    <a:srgbClr val="000000"/>
                  </a:solidFill>
                  <a:latin typeface="Courier New" pitchFamily="49" charset="0"/>
                  <a:cs typeface="Oracle Sans" panose="020B0503020204020204" pitchFamily="34" charset="0"/>
                </a:rPr>
                <a:t> VARCHAR2, </a:t>
              </a:r>
              <a:r>
                <a:rPr lang="en-US" altLang="en-US" b="1" dirty="0" err="1">
                  <a:solidFill>
                    <a:srgbClr val="000000"/>
                  </a:solidFill>
                  <a:latin typeface="Courier New" pitchFamily="49" charset="0"/>
                  <a:cs typeface="Oracle Sans" panose="020B0503020204020204" pitchFamily="34" charset="0"/>
                </a:rPr>
                <a:t>p_mgr</a:t>
              </a:r>
              <a:r>
                <a:rPr lang="en-US" altLang="en-US" b="1" dirty="0">
                  <a:solidFill>
                    <a:srgbClr val="000000"/>
                  </a:solidFill>
                  <a:latin typeface="Courier New" pitchFamily="49" charset="0"/>
                  <a:cs typeface="Oracle Sans" panose="020B0503020204020204" pitchFamily="34" charset="0"/>
                </a:rPr>
                <a:t> NUMBER, </a:t>
              </a:r>
              <a:r>
                <a:rPr lang="en-US" altLang="en-US" b="1" dirty="0" err="1">
                  <a:solidFill>
                    <a:srgbClr val="000000"/>
                  </a:solidFill>
                  <a:latin typeface="Courier New" pitchFamily="49" charset="0"/>
                  <a:cs typeface="Oracle Sans" panose="020B0503020204020204" pitchFamily="34" charset="0"/>
                </a:rPr>
                <a:t>p_loc</a:t>
              </a:r>
              <a:r>
                <a:rPr lang="en-US" altLang="en-US" b="1" dirty="0">
                  <a:solidFill>
                    <a:srgbClr val="000000"/>
                  </a:solidFill>
                  <a:latin typeface="Courier New" pitchFamily="49" charset="0"/>
                  <a:cs typeface="Oracle Sans" panose="020B0503020204020204" pitchFamily="34" charset="0"/>
                </a:rPr>
                <a:t> NUMBER) IS</a:t>
              </a:r>
            </a:p>
            <a:p>
              <a:pPr>
                <a:lnSpc>
                  <a:spcPct val="85000"/>
                </a:lnSpc>
                <a:tabLst>
                  <a:tab pos="1800225" algn="l"/>
                </a:tabLst>
              </a:pPr>
              <a:r>
                <a:rPr lang="en-US" altLang="en-US" b="1" dirty="0">
                  <a:solidFill>
                    <a:srgbClr val="000000"/>
                  </a:solidFill>
                  <a:latin typeface="Courier New" pitchFamily="49" charset="0"/>
                  <a:cs typeface="Oracle Sans" panose="020B0503020204020204" pitchFamily="34" charset="0"/>
                </a:rPr>
                <a:t> BEGIN</a:t>
              </a:r>
            </a:p>
            <a:p>
              <a:pPr>
                <a:lnSpc>
                  <a:spcPct val="85000"/>
                </a:lnSpc>
                <a:tabLst>
                  <a:tab pos="1800225" algn="l"/>
                </a:tabLst>
              </a:pPr>
              <a:r>
                <a:rPr lang="en-US" altLang="en-US" b="1" dirty="0">
                  <a:solidFill>
                    <a:srgbClr val="000000"/>
                  </a:solidFill>
                  <a:latin typeface="Courier New" pitchFamily="49" charset="0"/>
                  <a:cs typeface="Oracle Sans" panose="020B0503020204020204" pitchFamily="34" charset="0"/>
                </a:rPr>
                <a:t>  INSERT INTO DEPARTMENTS (</a:t>
              </a:r>
              <a:r>
                <a:rPr lang="en-US" altLang="en-US" b="1" dirty="0" err="1">
                  <a:solidFill>
                    <a:srgbClr val="000000"/>
                  </a:solidFill>
                  <a:latin typeface="Courier New" pitchFamily="49" charset="0"/>
                  <a:cs typeface="Oracle Sans" panose="020B0503020204020204" pitchFamily="34" charset="0"/>
                </a:rPr>
                <a:t>department_id</a:t>
              </a:r>
              <a:r>
                <a:rPr lang="en-US" altLang="en-US" b="1" dirty="0">
                  <a:solidFill>
                    <a:srgbClr val="000000"/>
                  </a:solidFill>
                  <a:latin typeface="Courier New" pitchFamily="49" charset="0"/>
                  <a:cs typeface="Oracle Sans" panose="020B0503020204020204" pitchFamily="34" charset="0"/>
                </a:rPr>
                <a:t>,</a:t>
              </a:r>
            </a:p>
            <a:p>
              <a:pPr>
                <a:lnSpc>
                  <a:spcPct val="85000"/>
                </a:lnSpc>
                <a:tabLst>
                  <a:tab pos="1800225" algn="l"/>
                </a:tabLst>
              </a:pPr>
              <a:r>
                <a:rPr lang="en-US" altLang="en-US" b="1" dirty="0">
                  <a:solidFill>
                    <a:srgbClr val="000000"/>
                  </a:solidFill>
                  <a:latin typeface="Courier New" pitchFamily="49" charset="0"/>
                  <a:cs typeface="Oracle Sans" panose="020B0503020204020204" pitchFamily="34" charset="0"/>
                </a:rPr>
                <a:t>    </a:t>
              </a:r>
              <a:r>
                <a:rPr lang="en-US" altLang="en-US" b="1" dirty="0" err="1">
                  <a:solidFill>
                    <a:srgbClr val="000000"/>
                  </a:solidFill>
                  <a:latin typeface="Courier New" pitchFamily="49" charset="0"/>
                  <a:cs typeface="Oracle Sans" panose="020B0503020204020204" pitchFamily="34" charset="0"/>
                </a:rPr>
                <a:t>department_name</a:t>
              </a:r>
              <a:r>
                <a:rPr lang="en-US" altLang="en-US" b="1" dirty="0">
                  <a:solidFill>
                    <a:srgbClr val="000000"/>
                  </a:solidFill>
                  <a:latin typeface="Courier New" pitchFamily="49" charset="0"/>
                  <a:cs typeface="Oracle Sans" panose="020B0503020204020204" pitchFamily="34" charset="0"/>
                </a:rPr>
                <a:t>, </a:t>
              </a:r>
              <a:r>
                <a:rPr lang="en-US" altLang="en-US" b="1" dirty="0" err="1">
                  <a:solidFill>
                    <a:srgbClr val="000000"/>
                  </a:solidFill>
                  <a:latin typeface="Courier New" pitchFamily="49" charset="0"/>
                  <a:cs typeface="Oracle Sans" panose="020B0503020204020204" pitchFamily="34" charset="0"/>
                </a:rPr>
                <a:t>manager_id</a:t>
              </a:r>
              <a:r>
                <a:rPr lang="en-US" altLang="en-US" b="1" dirty="0">
                  <a:solidFill>
                    <a:srgbClr val="000000"/>
                  </a:solidFill>
                  <a:latin typeface="Courier New" pitchFamily="49" charset="0"/>
                  <a:cs typeface="Oracle Sans" panose="020B0503020204020204" pitchFamily="34" charset="0"/>
                </a:rPr>
                <a:t>, </a:t>
              </a:r>
              <a:r>
                <a:rPr lang="en-US" altLang="en-US" b="1" dirty="0" err="1">
                  <a:solidFill>
                    <a:srgbClr val="000000"/>
                  </a:solidFill>
                  <a:latin typeface="Courier New" pitchFamily="49" charset="0"/>
                  <a:cs typeface="Oracle Sans" panose="020B0503020204020204" pitchFamily="34" charset="0"/>
                </a:rPr>
                <a:t>location_id</a:t>
              </a:r>
              <a:r>
                <a:rPr lang="en-US" altLang="en-US" b="1" dirty="0">
                  <a:solidFill>
                    <a:srgbClr val="000000"/>
                  </a:solidFill>
                  <a:latin typeface="Courier New" pitchFamily="49" charset="0"/>
                  <a:cs typeface="Oracle Sans" panose="020B0503020204020204" pitchFamily="34" charset="0"/>
                </a:rPr>
                <a:t>)</a:t>
              </a:r>
            </a:p>
            <a:p>
              <a:pPr>
                <a:lnSpc>
                  <a:spcPct val="85000"/>
                </a:lnSpc>
                <a:tabLst>
                  <a:tab pos="1800225" algn="l"/>
                </a:tabLst>
              </a:pPr>
              <a:r>
                <a:rPr lang="en-US" altLang="en-US" b="1" dirty="0">
                  <a:solidFill>
                    <a:srgbClr val="000000"/>
                  </a:solidFill>
                  <a:latin typeface="Courier New" pitchFamily="49" charset="0"/>
                  <a:cs typeface="Oracle Sans" panose="020B0503020204020204" pitchFamily="34" charset="0"/>
                </a:rPr>
                <a:t>  VALUES (DEPARTMENTS_SEQ.NEXTVAL, </a:t>
              </a:r>
              <a:r>
                <a:rPr lang="en-US" altLang="en-US" b="1" dirty="0" err="1">
                  <a:solidFill>
                    <a:srgbClr val="000000"/>
                  </a:solidFill>
                  <a:latin typeface="Courier New" pitchFamily="49" charset="0"/>
                  <a:cs typeface="Oracle Sans" panose="020B0503020204020204" pitchFamily="34" charset="0"/>
                </a:rPr>
                <a:t>p_name</a:t>
              </a:r>
              <a:r>
                <a:rPr lang="en-US" altLang="en-US" b="1" dirty="0">
                  <a:solidFill>
                    <a:srgbClr val="000000"/>
                  </a:solidFill>
                  <a:latin typeface="Courier New" pitchFamily="49" charset="0"/>
                  <a:cs typeface="Oracle Sans" panose="020B0503020204020204" pitchFamily="34" charset="0"/>
                </a:rPr>
                <a:t>, </a:t>
              </a:r>
              <a:r>
                <a:rPr lang="en-US" altLang="en-US" b="1" dirty="0" err="1">
                  <a:solidFill>
                    <a:srgbClr val="000000"/>
                  </a:solidFill>
                  <a:latin typeface="Courier New" pitchFamily="49" charset="0"/>
                  <a:cs typeface="Oracle Sans" panose="020B0503020204020204" pitchFamily="34" charset="0"/>
                </a:rPr>
                <a:t>p_mgr</a:t>
              </a:r>
              <a:r>
                <a:rPr lang="en-US" altLang="en-US" b="1" dirty="0">
                  <a:solidFill>
                    <a:srgbClr val="000000"/>
                  </a:solidFill>
                  <a:latin typeface="Courier New" pitchFamily="49" charset="0"/>
                  <a:cs typeface="Oracle Sans" panose="020B0503020204020204" pitchFamily="34" charset="0"/>
                </a:rPr>
                <a:t>, </a:t>
              </a:r>
              <a:r>
                <a:rPr lang="en-US" altLang="en-US" b="1" dirty="0" err="1">
                  <a:solidFill>
                    <a:srgbClr val="000000"/>
                  </a:solidFill>
                  <a:latin typeface="Courier New" pitchFamily="49" charset="0"/>
                  <a:cs typeface="Oracle Sans" panose="020B0503020204020204" pitchFamily="34" charset="0"/>
                </a:rPr>
                <a:t>p_loc</a:t>
              </a:r>
              <a:r>
                <a:rPr lang="en-US" altLang="en-US" b="1" dirty="0">
                  <a:solidFill>
                    <a:srgbClr val="000000"/>
                  </a:solidFill>
                  <a:latin typeface="Courier New" pitchFamily="49" charset="0"/>
                  <a:cs typeface="Oracle Sans" panose="020B0503020204020204" pitchFamily="34" charset="0"/>
                </a:rPr>
                <a:t>);</a:t>
              </a:r>
            </a:p>
            <a:p>
              <a:pPr>
                <a:lnSpc>
                  <a:spcPct val="85000"/>
                </a:lnSpc>
                <a:tabLst>
                  <a:tab pos="1800225" algn="l"/>
                </a:tabLst>
              </a:pPr>
              <a:r>
                <a:rPr lang="en-US" altLang="en-US" b="1" dirty="0">
                  <a:solidFill>
                    <a:srgbClr val="000000"/>
                  </a:solidFill>
                  <a:latin typeface="Courier New" pitchFamily="49" charset="0"/>
                  <a:cs typeface="Oracle Sans" panose="020B0503020204020204" pitchFamily="34" charset="0"/>
                </a:rPr>
                <a:t>  DBMS_OUTPUT.PUT_LINE('Added Dept: '|| </a:t>
              </a:r>
              <a:r>
                <a:rPr lang="en-US" altLang="en-US" b="1" dirty="0" err="1">
                  <a:solidFill>
                    <a:srgbClr val="000000"/>
                  </a:solidFill>
                  <a:latin typeface="Courier New" pitchFamily="49" charset="0"/>
                  <a:cs typeface="Oracle Sans" panose="020B0503020204020204" pitchFamily="34" charset="0"/>
                </a:rPr>
                <a:t>p_name</a:t>
              </a:r>
              <a:r>
                <a:rPr lang="en-US" altLang="en-US" b="1" dirty="0">
                  <a:solidFill>
                    <a:srgbClr val="000000"/>
                  </a:solidFill>
                  <a:latin typeface="Courier New" pitchFamily="49" charset="0"/>
                  <a:cs typeface="Oracle Sans" panose="020B0503020204020204" pitchFamily="34" charset="0"/>
                </a:rPr>
                <a:t>);</a:t>
              </a:r>
            </a:p>
            <a:p>
              <a:pPr>
                <a:lnSpc>
                  <a:spcPct val="85000"/>
                </a:lnSpc>
                <a:tabLst>
                  <a:tab pos="1800225" algn="l"/>
                </a:tabLst>
              </a:pPr>
              <a:r>
                <a:rPr lang="en-US" altLang="en-US" b="1" dirty="0">
                  <a:solidFill>
                    <a:srgbClr val="000000"/>
                  </a:solidFill>
                  <a:latin typeface="Courier New" pitchFamily="49" charset="0"/>
                  <a:cs typeface="Oracle Sans" panose="020B0503020204020204" pitchFamily="34" charset="0"/>
                </a:rPr>
                <a:t> END;</a:t>
              </a:r>
            </a:p>
          </p:txBody>
        </p:sp>
        <p:sp>
          <p:nvSpPr>
            <p:cNvPr id="10" name="Content Placeholder 2"/>
            <p:cNvSpPr txBox="1">
              <a:spLocks/>
            </p:cNvSpPr>
            <p:nvPr/>
          </p:nvSpPr>
          <p:spPr bwMode="gray">
            <a:xfrm>
              <a:off x="2057400" y="5710572"/>
              <a:ext cx="14906709" cy="2313248"/>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95000"/>
                </a:lnSpc>
                <a:tabLst>
                  <a:tab pos="1800225" algn="l"/>
                </a:tabLst>
              </a:pPr>
              <a:r>
                <a:rPr lang="en-US" altLang="en-US" b="1">
                  <a:latin typeface="Courier New" pitchFamily="49" charset="0"/>
                  <a:cs typeface="Oracle Sans" panose="020B0503020204020204" pitchFamily="34" charset="0"/>
                </a:rPr>
                <a:t>CREATE PROCEDURE create_departments_noex IS</a:t>
              </a:r>
            </a:p>
            <a:p>
              <a:pPr>
                <a:lnSpc>
                  <a:spcPct val="95000"/>
                </a:lnSpc>
                <a:tabLst>
                  <a:tab pos="1800225" algn="l"/>
                </a:tabLst>
              </a:pPr>
              <a:r>
                <a:rPr lang="en-US" altLang="en-US" b="1">
                  <a:latin typeface="Courier New" pitchFamily="49" charset="0"/>
                  <a:cs typeface="Oracle Sans" panose="020B0503020204020204" pitchFamily="34" charset="0"/>
                </a:rPr>
                <a:t>BEGIN</a:t>
              </a:r>
            </a:p>
            <a:p>
              <a:pPr>
                <a:lnSpc>
                  <a:spcPct val="95000"/>
                </a:lnSpc>
                <a:tabLst>
                  <a:tab pos="1800225" algn="l"/>
                </a:tabLst>
              </a:pPr>
              <a:r>
                <a:rPr lang="en-US" altLang="en-US" b="1">
                  <a:latin typeface="Courier New" pitchFamily="49" charset="0"/>
                  <a:cs typeface="Oracle Sans" panose="020B0503020204020204" pitchFamily="34" charset="0"/>
                </a:rPr>
                <a:t>  add_department_noex('Media', 100, 1800);</a:t>
              </a:r>
            </a:p>
            <a:p>
              <a:pPr>
                <a:lnSpc>
                  <a:spcPct val="95000"/>
                </a:lnSpc>
                <a:tabLst>
                  <a:tab pos="1800225" algn="l"/>
                </a:tabLst>
              </a:pPr>
              <a:r>
                <a:rPr lang="en-US" altLang="en-US" b="1">
                  <a:latin typeface="Courier New" pitchFamily="49" charset="0"/>
                  <a:cs typeface="Oracle Sans" panose="020B0503020204020204" pitchFamily="34" charset="0"/>
                </a:rPr>
                <a:t>  add_department_noex('Editing', 99, 1800);</a:t>
              </a:r>
            </a:p>
            <a:p>
              <a:pPr>
                <a:lnSpc>
                  <a:spcPct val="95000"/>
                </a:lnSpc>
                <a:tabLst>
                  <a:tab pos="1800225" algn="l"/>
                </a:tabLst>
              </a:pPr>
              <a:r>
                <a:rPr lang="en-US" altLang="en-US" b="1">
                  <a:latin typeface="Courier New" pitchFamily="49" charset="0"/>
                  <a:cs typeface="Oracle Sans" panose="020B0503020204020204" pitchFamily="34" charset="0"/>
                </a:rPr>
                <a:t>  add_department_noex('Advertising', 101, 1800);</a:t>
              </a:r>
            </a:p>
            <a:p>
              <a:pPr>
                <a:lnSpc>
                  <a:spcPct val="95000"/>
                </a:lnSpc>
                <a:tabLst>
                  <a:tab pos="1800225" algn="l"/>
                </a:tabLst>
              </a:pPr>
              <a:r>
                <a:rPr lang="en-US" altLang="en-US" b="1">
                  <a:latin typeface="Courier New" pitchFamily="49" charset="0"/>
                  <a:cs typeface="Oracle Sans" panose="020B0503020204020204" pitchFamily="34" charset="0"/>
                </a:rPr>
                <a:t>END;</a:t>
              </a:r>
            </a:p>
            <a:p>
              <a:pPr>
                <a:lnSpc>
                  <a:spcPct val="95000"/>
                </a:lnSpc>
                <a:tabLst>
                  <a:tab pos="1800225" algn="l"/>
                </a:tabLst>
              </a:pPr>
              <a:r>
                <a:rPr lang="en-US" altLang="en-US" b="1">
                  <a:latin typeface="Courier New" pitchFamily="49" charset="0"/>
                  <a:cs typeface="Oracle Sans" panose="020B0503020204020204" pitchFamily="34" charset="0"/>
                </a:rPr>
                <a:t>/</a:t>
              </a:r>
            </a:p>
            <a:p>
              <a:pPr>
                <a:lnSpc>
                  <a:spcPct val="95000"/>
                </a:lnSpc>
                <a:tabLst>
                  <a:tab pos="1800225" algn="l"/>
                </a:tabLst>
              </a:pPr>
              <a:r>
                <a:rPr lang="en-US" altLang="en-US" b="1">
                  <a:latin typeface="Courier New" pitchFamily="49" charset="0"/>
                  <a:cs typeface="Oracle Sans" panose="020B0503020204020204" pitchFamily="34" charset="0"/>
                </a:rPr>
                <a:t>EXECUTE create_departments_noex</a:t>
              </a:r>
              <a:endParaRPr lang="en-US" altLang="en-US" b="1" dirty="0">
                <a:latin typeface="Courier New" pitchFamily="49" charset="0"/>
                <a:cs typeface="Oracle Sans" panose="020B0503020204020204" pitchFamily="34" charset="0"/>
              </a:endParaRPr>
            </a:p>
          </p:txBody>
        </p:sp>
        <p:sp>
          <p:nvSpPr>
            <p:cNvPr id="86026" name="Rectangle 4"/>
            <p:cNvSpPr>
              <a:spLocks noChangeArrowheads="1"/>
            </p:cNvSpPr>
            <p:nvPr/>
          </p:nvSpPr>
          <p:spPr bwMode="blackGray">
            <a:xfrm>
              <a:off x="1257301" y="2057400"/>
              <a:ext cx="15820079" cy="3543300"/>
            </a:xfrm>
            <a:prstGeom prst="rect">
              <a:avLst/>
            </a:prstGeom>
            <a:noFill/>
            <a:ln w="28575">
              <a:noFill/>
              <a:miter lim="800000"/>
              <a:headEnd/>
              <a:tailEnd/>
            </a:ln>
          </p:spPr>
          <p:txBody>
            <a:bodyPr wrap="none" lIns="68580" tIns="69057" rIns="13716"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85000"/>
                </a:lnSpc>
                <a:tabLst>
                  <a:tab pos="1800225" algn="l"/>
                </a:tabLst>
              </a:pPr>
              <a:endParaRPr lang="en-US" altLang="en-US" b="1" dirty="0">
                <a:solidFill>
                  <a:srgbClr val="000000"/>
                </a:solidFill>
                <a:latin typeface="Courier New" pitchFamily="49" charset="0"/>
                <a:cs typeface="Oracle Sans" panose="020B0503020204020204" pitchFamily="34" charset="0"/>
              </a:endParaRPr>
            </a:p>
          </p:txBody>
        </p:sp>
        <p:grpSp>
          <p:nvGrpSpPr>
            <p:cNvPr id="3" name="Group 2">
              <a:extLst>
                <a:ext uri="{FF2B5EF4-FFF2-40B4-BE49-F238E27FC236}">
                  <a16:creationId xmlns:a16="http://schemas.microsoft.com/office/drawing/2014/main" id="{D22A6F9A-3A30-4192-9431-D2467BA991DC}"/>
                </a:ext>
              </a:extLst>
            </p:cNvPr>
            <p:cNvGrpSpPr/>
            <p:nvPr/>
          </p:nvGrpSpPr>
          <p:grpSpPr>
            <a:xfrm>
              <a:off x="10381432" y="6477054"/>
              <a:ext cx="291074" cy="780284"/>
              <a:chOff x="15371731" y="7248525"/>
              <a:chExt cx="476126" cy="1276350"/>
            </a:xfrm>
          </p:grpSpPr>
          <p:pic>
            <p:nvPicPr>
              <p:cNvPr id="86027" name="Picture 5" descr="C:\Documents and Settings\gstokol\My Documents\My Pictures\no-symbo004.gif"/>
              <p:cNvPicPr>
                <a:picLocks noChangeAspect="1" noChangeArrowheads="1"/>
              </p:cNvPicPr>
              <p:nvPr/>
            </p:nvPicPr>
            <p:blipFill>
              <a:blip r:embed="rId4" cstate="print"/>
              <a:srcRect/>
              <a:stretch>
                <a:fillRect/>
              </a:stretch>
            </p:blipFill>
            <p:spPr bwMode="gray">
              <a:xfrm>
                <a:off x="15371731" y="7248525"/>
                <a:ext cx="476126" cy="409575"/>
              </a:xfrm>
              <a:prstGeom prst="rect">
                <a:avLst/>
              </a:prstGeom>
              <a:noFill/>
              <a:ln w="9525">
                <a:noFill/>
                <a:miter lim="800000"/>
                <a:headEnd/>
                <a:tailEnd/>
              </a:ln>
            </p:spPr>
          </p:pic>
          <p:pic>
            <p:nvPicPr>
              <p:cNvPr id="86028" name="Picture 6" descr="C:\Documents and Settings\gstokol\My Documents\My Pictures\no-symbo004.gif"/>
              <p:cNvPicPr>
                <a:picLocks noChangeAspect="1" noChangeArrowheads="1"/>
              </p:cNvPicPr>
              <p:nvPr/>
            </p:nvPicPr>
            <p:blipFill>
              <a:blip r:embed="rId4" cstate="print"/>
              <a:srcRect/>
              <a:stretch>
                <a:fillRect/>
              </a:stretch>
            </p:blipFill>
            <p:spPr bwMode="gray">
              <a:xfrm>
                <a:off x="15371731" y="7691967"/>
                <a:ext cx="476126" cy="409575"/>
              </a:xfrm>
              <a:prstGeom prst="rect">
                <a:avLst/>
              </a:prstGeom>
              <a:noFill/>
              <a:ln w="9525">
                <a:noFill/>
                <a:miter lim="800000"/>
                <a:headEnd/>
                <a:tailEnd/>
              </a:ln>
            </p:spPr>
          </p:pic>
          <p:pic>
            <p:nvPicPr>
              <p:cNvPr id="86029" name="Picture 7" descr="C:\Documents and Settings\gstokol\My Documents\My Pictures\no-symbo004.gif"/>
              <p:cNvPicPr>
                <a:picLocks noChangeAspect="1" noChangeArrowheads="1"/>
              </p:cNvPicPr>
              <p:nvPr/>
            </p:nvPicPr>
            <p:blipFill>
              <a:blip r:embed="rId4" cstate="print"/>
              <a:srcRect/>
              <a:stretch>
                <a:fillRect/>
              </a:stretch>
            </p:blipFill>
            <p:spPr bwMode="gray">
              <a:xfrm>
                <a:off x="15371731" y="8115300"/>
                <a:ext cx="476126" cy="409575"/>
              </a:xfrm>
              <a:prstGeom prst="rect">
                <a:avLst/>
              </a:prstGeom>
              <a:noFill/>
              <a:ln w="9525">
                <a:noFill/>
                <a:miter lim="800000"/>
                <a:headEnd/>
                <a:tailEnd/>
              </a:ln>
            </p:spPr>
          </p:pic>
        </p:grpSp>
        <p:sp>
          <p:nvSpPr>
            <p:cNvPr id="86030" name="Freeform 8"/>
            <p:cNvSpPr>
              <a:spLocks/>
            </p:cNvSpPr>
            <p:nvPr/>
          </p:nvSpPr>
          <p:spPr bwMode="auto">
            <a:xfrm>
              <a:off x="1071218" y="3838911"/>
              <a:ext cx="921374" cy="2909238"/>
            </a:xfrm>
            <a:custGeom>
              <a:avLst/>
              <a:gdLst>
                <a:gd name="T0" fmla="*/ 2147483646 w 384"/>
                <a:gd name="T1" fmla="*/ 0 h 1920"/>
                <a:gd name="T2" fmla="*/ 0 w 384"/>
                <a:gd name="T3" fmla="*/ 0 h 1920"/>
                <a:gd name="T4" fmla="*/ 0 w 384"/>
                <a:gd name="T5" fmla="*/ 2147483646 h 1920"/>
                <a:gd name="T6" fmla="*/ 2147483646 w 384"/>
                <a:gd name="T7" fmla="*/ 2147483646 h 1920"/>
                <a:gd name="T8" fmla="*/ 0 60000 65536"/>
                <a:gd name="T9" fmla="*/ 0 60000 65536"/>
                <a:gd name="T10" fmla="*/ 0 60000 65536"/>
                <a:gd name="T11" fmla="*/ 0 60000 65536"/>
                <a:gd name="T12" fmla="*/ 0 w 384"/>
                <a:gd name="T13" fmla="*/ 0 h 1920"/>
                <a:gd name="T14" fmla="*/ 384 w 384"/>
                <a:gd name="T15" fmla="*/ 1920 h 1920"/>
              </a:gdLst>
              <a:ahLst/>
              <a:cxnLst>
                <a:cxn ang="T8">
                  <a:pos x="T0" y="T1"/>
                </a:cxn>
                <a:cxn ang="T9">
                  <a:pos x="T2" y="T3"/>
                </a:cxn>
                <a:cxn ang="T10">
                  <a:pos x="T4" y="T5"/>
                </a:cxn>
                <a:cxn ang="T11">
                  <a:pos x="T6" y="T7"/>
                </a:cxn>
              </a:cxnLst>
              <a:rect l="T12" t="T13" r="T14" b="T15"/>
              <a:pathLst>
                <a:path w="384" h="1920">
                  <a:moveTo>
                    <a:pt x="288" y="0"/>
                  </a:moveTo>
                  <a:lnTo>
                    <a:pt x="0" y="0"/>
                  </a:lnTo>
                  <a:lnTo>
                    <a:pt x="0" y="1920"/>
                  </a:lnTo>
                  <a:lnTo>
                    <a:pt x="384" y="1920"/>
                  </a:lnTo>
                </a:path>
              </a:pathLst>
            </a:custGeom>
            <a:noFill/>
            <a:ln w="28575" cap="flat" cmpd="sng">
              <a:solidFill>
                <a:schemeClr val="accent1"/>
              </a:solidFill>
              <a:prstDash val="solid"/>
              <a:round/>
              <a:headEnd type="none" w="lg" len="lg"/>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30888901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bwMode="gray">
          <a:xfrm>
            <a:off x="1068905" y="3424399"/>
            <a:ext cx="16125591" cy="339879"/>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95000"/>
              </a:lnSpc>
              <a:tabLst>
                <a:tab pos="1800225" algn="l"/>
              </a:tabLst>
            </a:pPr>
            <a:r>
              <a:rPr lang="en-US" altLang="en-US" b="1">
                <a:solidFill>
                  <a:srgbClr val="000000"/>
                </a:solidFill>
                <a:latin typeface="Courier New" pitchFamily="49" charset="0"/>
                <a:cs typeface="Oracle Sans" panose="020B0503020204020204" pitchFamily="34" charset="0"/>
              </a:rPr>
              <a:t>DROP PROCEDURE raise_sal;</a:t>
            </a:r>
            <a:endParaRPr lang="en-US" altLang="en-US" b="1" dirty="0">
              <a:solidFill>
                <a:srgbClr val="000000"/>
              </a:solidFill>
              <a:latin typeface="Courier New" pitchFamily="49" charset="0"/>
              <a:cs typeface="Oracle Sans" panose="020B0503020204020204" pitchFamily="34" charset="0"/>
            </a:endParaRPr>
          </a:p>
        </p:txBody>
      </p:sp>
      <p:sp>
        <p:nvSpPr>
          <p:cNvPr id="3" name="Title 2">
            <a:extLst>
              <a:ext uri="{FF2B5EF4-FFF2-40B4-BE49-F238E27FC236}">
                <a16:creationId xmlns:a16="http://schemas.microsoft.com/office/drawing/2014/main" id="{1BF60BB9-C4DB-4760-A94B-11F9EB12D2C3}"/>
              </a:ext>
            </a:extLst>
          </p:cNvPr>
          <p:cNvSpPr>
            <a:spLocks noGrp="1"/>
          </p:cNvSpPr>
          <p:nvPr>
            <p:ph type="title"/>
          </p:nvPr>
        </p:nvSpPr>
        <p:spPr/>
        <p:txBody>
          <a:bodyPr/>
          <a:lstStyle/>
          <a:p>
            <a:r>
              <a:rPr lang="en-US" altLang="en-US" dirty="0"/>
              <a:t>Removing Procedures: Using the </a:t>
            </a:r>
            <a:r>
              <a:rPr lang="en-US" altLang="en-US" dirty="0">
                <a:latin typeface="Courier New" panose="02070309020205020404" pitchFamily="49" charset="0"/>
                <a:cs typeface="Courier New" panose="02070309020205020404" pitchFamily="49" charset="0"/>
              </a:rPr>
              <a:t>DROP</a:t>
            </a:r>
            <a:r>
              <a:rPr lang="en-US" altLang="en-US" dirty="0"/>
              <a:t> SQL Statement or SQL Developer</a:t>
            </a:r>
            <a:endParaRPr lang="en-US" dirty="0"/>
          </a:p>
        </p:txBody>
      </p:sp>
      <p:sp>
        <p:nvSpPr>
          <p:cNvPr id="2" name="Content Placeholder 1">
            <a:extLst>
              <a:ext uri="{FF2B5EF4-FFF2-40B4-BE49-F238E27FC236}">
                <a16:creationId xmlns:a16="http://schemas.microsoft.com/office/drawing/2014/main" id="{7B56BF55-CD60-4AA9-83E8-377FBA986391}"/>
              </a:ext>
            </a:extLst>
          </p:cNvPr>
          <p:cNvSpPr>
            <a:spLocks noGrp="1"/>
          </p:cNvSpPr>
          <p:nvPr>
            <p:ph idx="1"/>
          </p:nvPr>
        </p:nvSpPr>
        <p:spPr>
          <a:xfrm>
            <a:off x="933451" y="2688032"/>
            <a:ext cx="16421100" cy="3446068"/>
          </a:xfrm>
        </p:spPr>
        <p:txBody>
          <a:bodyPr/>
          <a:lstStyle/>
          <a:p>
            <a:pPr lvl="1"/>
            <a:r>
              <a:rPr lang="en-US" altLang="en-US" dirty="0"/>
              <a:t>Using the </a:t>
            </a:r>
            <a:r>
              <a:rPr lang="en-US" altLang="en-US" dirty="0">
                <a:latin typeface="Courier New" pitchFamily="49" charset="0"/>
              </a:rPr>
              <a:t>DROP</a:t>
            </a:r>
            <a:r>
              <a:rPr lang="en-US" altLang="en-US" dirty="0"/>
              <a:t> statement:</a:t>
            </a:r>
          </a:p>
          <a:p>
            <a:pPr lvl="1">
              <a:spcBef>
                <a:spcPts val="5000"/>
              </a:spcBef>
            </a:pPr>
            <a:r>
              <a:rPr lang="en-US" altLang="en-US" dirty="0"/>
              <a:t>Using SQL Developer:</a:t>
            </a:r>
          </a:p>
        </p:txBody>
      </p:sp>
      <p:sp>
        <p:nvSpPr>
          <p:cNvPr id="88074" name="Rectangle 5"/>
          <p:cNvSpPr>
            <a:spLocks noChangeArrowheads="1"/>
          </p:cNvSpPr>
          <p:nvPr/>
        </p:nvSpPr>
        <p:spPr bwMode="auto">
          <a:xfrm>
            <a:off x="2690909" y="3902872"/>
            <a:ext cx="450732" cy="957263"/>
          </a:xfrm>
          <a:prstGeom prst="rect">
            <a:avLst/>
          </a:prstGeom>
          <a:no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US" altLang="en-US" dirty="0">
              <a:latin typeface="Oracle Sans" panose="020B0503020204020204" pitchFamily="34" charset="0"/>
              <a:cs typeface="Oracle Sans" panose="020B0503020204020204" pitchFamily="34" charset="0"/>
            </a:endParaRPr>
          </a:p>
        </p:txBody>
      </p:sp>
      <p:grpSp>
        <p:nvGrpSpPr>
          <p:cNvPr id="4" name="Group 3">
            <a:extLst>
              <a:ext uri="{FF2B5EF4-FFF2-40B4-BE49-F238E27FC236}">
                <a16:creationId xmlns:a16="http://schemas.microsoft.com/office/drawing/2014/main" id="{26020E14-DFBF-4009-84CD-415A2C02041D}"/>
              </a:ext>
            </a:extLst>
          </p:cNvPr>
          <p:cNvGrpSpPr/>
          <p:nvPr/>
        </p:nvGrpSpPr>
        <p:grpSpPr>
          <a:xfrm>
            <a:off x="779060" y="4864559"/>
            <a:ext cx="16372783" cy="4671429"/>
            <a:chOff x="779060" y="4701171"/>
            <a:chExt cx="16372783" cy="4671429"/>
          </a:xfrm>
        </p:grpSpPr>
        <p:pic>
          <p:nvPicPr>
            <p:cNvPr id="20" name="Picture 19" descr="les02_28.png"/>
            <p:cNvPicPr>
              <a:picLocks noChangeAspect="1"/>
            </p:cNvPicPr>
            <p:nvPr/>
          </p:nvPicPr>
          <p:blipFill>
            <a:blip r:embed="rId4" cstate="print"/>
            <a:stretch>
              <a:fillRect/>
            </a:stretch>
          </p:blipFill>
          <p:spPr>
            <a:xfrm>
              <a:off x="7244214" y="4701171"/>
              <a:ext cx="3614286" cy="4671429"/>
            </a:xfrm>
            <a:prstGeom prst="rect">
              <a:avLst/>
            </a:prstGeom>
            <a:ln>
              <a:solidFill>
                <a:schemeClr val="tx1"/>
              </a:solidFill>
            </a:ln>
          </p:spPr>
        </p:pic>
        <p:pic>
          <p:nvPicPr>
            <p:cNvPr id="19" name="Picture 18" descr="les02_27.png"/>
            <p:cNvPicPr>
              <a:picLocks noChangeAspect="1"/>
            </p:cNvPicPr>
            <p:nvPr/>
          </p:nvPicPr>
          <p:blipFill>
            <a:blip r:embed="rId5" cstate="print"/>
            <a:stretch>
              <a:fillRect/>
            </a:stretch>
          </p:blipFill>
          <p:spPr>
            <a:xfrm>
              <a:off x="1567287" y="4701171"/>
              <a:ext cx="4147713" cy="3314700"/>
            </a:xfrm>
            <a:prstGeom prst="rect">
              <a:avLst/>
            </a:prstGeom>
            <a:ln>
              <a:solidFill>
                <a:schemeClr val="tx1"/>
              </a:solidFill>
            </a:ln>
          </p:spPr>
        </p:pic>
        <p:pic>
          <p:nvPicPr>
            <p:cNvPr id="21" name="Picture 20" descr="les02_29.png"/>
            <p:cNvPicPr>
              <a:picLocks noChangeAspect="1"/>
            </p:cNvPicPr>
            <p:nvPr/>
          </p:nvPicPr>
          <p:blipFill>
            <a:blip r:embed="rId6" cstate="print"/>
            <a:stretch>
              <a:fillRect/>
            </a:stretch>
          </p:blipFill>
          <p:spPr>
            <a:xfrm>
              <a:off x="12337557" y="4701171"/>
              <a:ext cx="4814286" cy="4200000"/>
            </a:xfrm>
            <a:prstGeom prst="rect">
              <a:avLst/>
            </a:prstGeom>
            <a:ln>
              <a:solidFill>
                <a:schemeClr val="tx1"/>
              </a:solidFill>
            </a:ln>
          </p:spPr>
        </p:pic>
        <p:sp>
          <p:nvSpPr>
            <p:cNvPr id="22" name="Oval 33"/>
            <p:cNvSpPr>
              <a:spLocks noChangeAspect="1" noChangeArrowheads="1"/>
            </p:cNvSpPr>
            <p:nvPr/>
          </p:nvSpPr>
          <p:spPr bwMode="auto">
            <a:xfrm>
              <a:off x="779060" y="470117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1</a:t>
              </a:r>
            </a:p>
          </p:txBody>
        </p:sp>
        <p:sp>
          <p:nvSpPr>
            <p:cNvPr id="23" name="Oval 33"/>
            <p:cNvSpPr>
              <a:spLocks noChangeAspect="1" noChangeArrowheads="1"/>
            </p:cNvSpPr>
            <p:nvPr/>
          </p:nvSpPr>
          <p:spPr bwMode="auto">
            <a:xfrm>
              <a:off x="6464427" y="470117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2</a:t>
              </a:r>
            </a:p>
          </p:txBody>
        </p:sp>
        <p:sp>
          <p:nvSpPr>
            <p:cNvPr id="24" name="Oval 33"/>
            <p:cNvSpPr>
              <a:spLocks noChangeAspect="1" noChangeArrowheads="1"/>
            </p:cNvSpPr>
            <p:nvPr/>
          </p:nvSpPr>
          <p:spPr bwMode="auto">
            <a:xfrm>
              <a:off x="11540193" y="470117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3</a:t>
              </a:r>
            </a:p>
          </p:txBody>
        </p:sp>
      </p:grpSp>
    </p:spTree>
    <p:custDataLst>
      <p:tags r:id="rId1"/>
    </p:custDataLst>
    <p:extLst>
      <p:ext uri="{BB962C8B-B14F-4D97-AF65-F5344CB8AC3E}">
        <p14:creationId xmlns:p14="http://schemas.microsoft.com/office/powerpoint/2010/main" val="650610421"/>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gray">
          <a:xfrm>
            <a:off x="1028700" y="2847598"/>
            <a:ext cx="6583680" cy="339879"/>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eaLnBrk="1" hangingPunct="1">
              <a:buFont typeface="Courier New" pitchFamily="49" charset="0"/>
              <a:buNone/>
              <a:tabLst>
                <a:tab pos="1009650" algn="l"/>
              </a:tabLst>
            </a:pPr>
            <a:r>
              <a:rPr lang="en-US" altLang="en-US" b="1">
                <a:solidFill>
                  <a:srgbClr val="000000"/>
                </a:solidFill>
                <a:latin typeface="Courier New" pitchFamily="49" charset="0"/>
                <a:cs typeface="Oracle Sans" panose="020B0503020204020204" pitchFamily="34" charset="0"/>
              </a:rPr>
              <a:t>DESCRIBE </a:t>
            </a:r>
            <a:r>
              <a:rPr lang="en-US" altLang="en-US" b="1">
                <a:latin typeface="Courier New" pitchFamily="49" charset="0"/>
                <a:cs typeface="Oracle Sans" panose="020B0503020204020204" pitchFamily="34" charset="0"/>
              </a:rPr>
              <a:t>user_source</a:t>
            </a:r>
            <a:endParaRPr lang="en-US" altLang="en-US" b="1" dirty="0">
              <a:latin typeface="Courier New" pitchFamily="49" charset="0"/>
              <a:cs typeface="Oracle Sans" panose="020B0503020204020204" pitchFamily="34" charset="0"/>
            </a:endParaRPr>
          </a:p>
        </p:txBody>
      </p:sp>
      <p:sp>
        <p:nvSpPr>
          <p:cNvPr id="8" name="Content Placeholder 2"/>
          <p:cNvSpPr txBox="1">
            <a:spLocks/>
          </p:cNvSpPr>
          <p:nvPr/>
        </p:nvSpPr>
        <p:spPr bwMode="gray">
          <a:xfrm>
            <a:off x="1068905" y="5705098"/>
            <a:ext cx="10149840" cy="1235169"/>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SELECT text</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FROM   </a:t>
            </a:r>
            <a:r>
              <a:rPr lang="en-US" altLang="en-US" b="1" dirty="0" err="1">
                <a:latin typeface="Courier New" pitchFamily="49" charset="0"/>
                <a:cs typeface="Oracle Sans" panose="020B0503020204020204" pitchFamily="34" charset="0"/>
              </a:rPr>
              <a:t>user_source</a:t>
            </a:r>
            <a:endParaRPr lang="en-US" altLang="en-US" b="1" dirty="0">
              <a:latin typeface="Courier New" pitchFamily="49" charset="0"/>
              <a:cs typeface="Oracle Sans" panose="020B0503020204020204" pitchFamily="34" charset="0"/>
            </a:endParaRP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WHERE  name = 'RAISE_SAL' AND type = 'PROCEDURE'</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ORDER BY line; </a:t>
            </a:r>
            <a:endParaRPr lang="en-US" kern="0" dirty="0">
              <a:latin typeface="+mn-lt"/>
              <a:cs typeface="Oracle Sans" panose="020B0503020204020204" pitchFamily="34" charset="0"/>
            </a:endParaRPr>
          </a:p>
        </p:txBody>
      </p:sp>
      <p:sp>
        <p:nvSpPr>
          <p:cNvPr id="90120" name="Rectangle 8"/>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t>Viewing Procedure Information Using the Data Dictionary Views</a:t>
            </a:r>
          </a:p>
        </p:txBody>
      </p:sp>
      <p:sp>
        <p:nvSpPr>
          <p:cNvPr id="90122" name="Rectangle 4"/>
          <p:cNvSpPr>
            <a:spLocks noChangeArrowheads="1"/>
          </p:cNvSpPr>
          <p:nvPr/>
        </p:nvSpPr>
        <p:spPr bwMode="blackGray">
          <a:xfrm>
            <a:off x="1243485" y="2733300"/>
            <a:ext cx="15769293" cy="800100"/>
          </a:xfrm>
          <a:prstGeom prst="rect">
            <a:avLst/>
          </a:prstGeom>
          <a:noFill/>
          <a:ln w="28575">
            <a:no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eaLnBrk="1" hangingPunct="1">
              <a:buFont typeface="Courier New" pitchFamily="49" charset="0"/>
              <a:buNone/>
              <a:tabLst>
                <a:tab pos="1009650" algn="l"/>
              </a:tabLst>
            </a:pPr>
            <a:endParaRPr lang="en-US" altLang="en-US" b="1" dirty="0">
              <a:latin typeface="Courier New" pitchFamily="49" charset="0"/>
              <a:cs typeface="Oracle Sans" panose="020B0503020204020204" pitchFamily="34" charset="0"/>
            </a:endParaRPr>
          </a:p>
        </p:txBody>
      </p:sp>
      <p:pic>
        <p:nvPicPr>
          <p:cNvPr id="9" name="Picture 8" descr="les02_30.png"/>
          <p:cNvPicPr>
            <a:picLocks noChangeAspect="1"/>
          </p:cNvPicPr>
          <p:nvPr/>
        </p:nvPicPr>
        <p:blipFill>
          <a:blip r:embed="rId4" cstate="print"/>
          <a:stretch>
            <a:fillRect/>
          </a:stretch>
        </p:blipFill>
        <p:spPr>
          <a:xfrm>
            <a:off x="11772901" y="2733300"/>
            <a:ext cx="4982858" cy="2600429"/>
          </a:xfrm>
          <a:prstGeom prst="rect">
            <a:avLst/>
          </a:prstGeom>
          <a:ln>
            <a:solidFill>
              <a:schemeClr val="tx1"/>
            </a:solidFill>
          </a:ln>
        </p:spPr>
      </p:pic>
      <p:pic>
        <p:nvPicPr>
          <p:cNvPr id="11" name="Picture 10" descr="bug_fix1.png"/>
          <p:cNvPicPr>
            <a:picLocks noChangeAspect="1"/>
          </p:cNvPicPr>
          <p:nvPr/>
        </p:nvPicPr>
        <p:blipFill>
          <a:blip r:embed="rId5" cstate="print"/>
          <a:stretch>
            <a:fillRect/>
          </a:stretch>
        </p:blipFill>
        <p:spPr>
          <a:xfrm>
            <a:off x="11772901" y="5705098"/>
            <a:ext cx="5028572" cy="3542858"/>
          </a:xfrm>
          <a:prstGeom prst="rect">
            <a:avLst/>
          </a:prstGeom>
        </p:spPr>
      </p:pic>
    </p:spTree>
    <p:custDataLst>
      <p:tags r:id="rId1"/>
    </p:custDataLst>
    <p:extLst>
      <p:ext uri="{BB962C8B-B14F-4D97-AF65-F5344CB8AC3E}">
        <p14:creationId xmlns:p14="http://schemas.microsoft.com/office/powerpoint/2010/main" val="559750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18"/>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t>Viewing Procedures Information Using SQL Developer</a:t>
            </a:r>
          </a:p>
        </p:txBody>
      </p:sp>
      <p:pic>
        <p:nvPicPr>
          <p:cNvPr id="14" name="Picture 13" descr="les02_32.png"/>
          <p:cNvPicPr>
            <a:picLocks noChangeAspect="1"/>
          </p:cNvPicPr>
          <p:nvPr/>
        </p:nvPicPr>
        <p:blipFill>
          <a:blip r:embed="rId4" cstate="print"/>
          <a:stretch>
            <a:fillRect/>
          </a:stretch>
        </p:blipFill>
        <p:spPr>
          <a:xfrm>
            <a:off x="3501143" y="3057785"/>
            <a:ext cx="11285715" cy="4171430"/>
          </a:xfrm>
          <a:prstGeom prst="rect">
            <a:avLst/>
          </a:prstGeom>
          <a:ln>
            <a:solidFill>
              <a:schemeClr val="tx1"/>
            </a:solidFill>
          </a:ln>
        </p:spPr>
      </p:pic>
      <p:sp>
        <p:nvSpPr>
          <p:cNvPr id="15" name="Freeform 95"/>
          <p:cNvSpPr>
            <a:spLocks/>
          </p:cNvSpPr>
          <p:nvPr/>
        </p:nvSpPr>
        <p:spPr bwMode="auto">
          <a:xfrm rot="16200000">
            <a:off x="6458069" y="4057532"/>
            <a:ext cx="1599963" cy="1943100"/>
          </a:xfrm>
          <a:custGeom>
            <a:avLst/>
            <a:gdLst>
              <a:gd name="T0" fmla="*/ 0 w 288"/>
              <a:gd name="T1" fmla="*/ 0 h 624"/>
              <a:gd name="T2" fmla="*/ 0 w 288"/>
              <a:gd name="T3" fmla="*/ 2147483647 h 624"/>
              <a:gd name="T4" fmla="*/ 2147483647 w 288"/>
              <a:gd name="T5" fmla="*/ 2147483647 h 624"/>
              <a:gd name="T6" fmla="*/ 2147483647 w 288"/>
              <a:gd name="T7" fmla="*/ 2147483647 h 624"/>
              <a:gd name="T8" fmla="*/ 0 60000 65536"/>
              <a:gd name="T9" fmla="*/ 0 60000 65536"/>
              <a:gd name="T10" fmla="*/ 0 60000 65536"/>
              <a:gd name="T11" fmla="*/ 0 60000 65536"/>
              <a:gd name="T12" fmla="*/ 0 w 288"/>
              <a:gd name="T13" fmla="*/ 0 h 624"/>
              <a:gd name="T14" fmla="*/ 288 w 288"/>
              <a:gd name="T15" fmla="*/ 624 h 624"/>
            </a:gdLst>
            <a:ahLst/>
            <a:cxnLst>
              <a:cxn ang="T8">
                <a:pos x="T0" y="T1"/>
              </a:cxn>
              <a:cxn ang="T9">
                <a:pos x="T2" y="T3"/>
              </a:cxn>
              <a:cxn ang="T10">
                <a:pos x="T4" y="T5"/>
              </a:cxn>
              <a:cxn ang="T11">
                <a:pos x="T6" y="T7"/>
              </a:cxn>
            </a:cxnLst>
            <a:rect l="T12" t="T13" r="T14" b="T15"/>
            <a:pathLst>
              <a:path w="288" h="624">
                <a:moveTo>
                  <a:pt x="0" y="0"/>
                </a:moveTo>
                <a:lnTo>
                  <a:pt x="0" y="240"/>
                </a:lnTo>
                <a:lnTo>
                  <a:pt x="288" y="240"/>
                </a:lnTo>
                <a:lnTo>
                  <a:pt x="288" y="624"/>
                </a:lnTo>
              </a:path>
            </a:pathLst>
          </a:custGeom>
          <a:ln w="28575">
            <a:solidFill>
              <a:schemeClr val="accent1"/>
            </a:solidFill>
            <a:headEnd type="none" w="sm" len="sm"/>
            <a:tailEnd type="triangle" w="lg" len="lg"/>
          </a:ln>
          <a:effectLst/>
        </p:spPr>
        <p:style>
          <a:lnRef idx="2">
            <a:schemeClr val="accent2"/>
          </a:lnRef>
          <a:fillRef idx="0">
            <a:schemeClr val="accent2"/>
          </a:fillRef>
          <a:effectRef idx="1">
            <a:schemeClr val="accent2"/>
          </a:effectRef>
          <a:fontRef idx="minor">
            <a:schemeClr val="tx1"/>
          </a:fontRef>
        </p:style>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196626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6A662F-1B14-4D0B-9946-FD52AD515B1D}"/>
              </a:ext>
            </a:extLst>
          </p:cNvPr>
          <p:cNvSpPr>
            <a:spLocks noGrp="1"/>
          </p:cNvSpPr>
          <p:nvPr>
            <p:ph idx="1"/>
          </p:nvPr>
        </p:nvSpPr>
        <p:spPr>
          <a:xfrm>
            <a:off x="932689" y="2267712"/>
            <a:ext cx="16422624" cy="4982835"/>
          </a:xfrm>
        </p:spPr>
        <p:txBody>
          <a:bodyPr/>
          <a:lstStyle/>
          <a:p>
            <a:r>
              <a:rPr lang="en-US" altLang="en-US" dirty="0"/>
              <a:t>Which of the following is an invalid procedure call for a procedure?</a:t>
            </a:r>
          </a:p>
          <a:p>
            <a:r>
              <a:rPr lang="en-US" altLang="en-US" b="1" dirty="0">
                <a:latin typeface="Courier New" pitchFamily="49" charset="0"/>
                <a:cs typeface="Courier New" pitchFamily="49" charset="0"/>
              </a:rPr>
              <a:t>ADD(a IN NUMBER DEFAULT 10, b IN NUMBER DEFAULT 20, result OUT NUMBER)</a:t>
            </a:r>
          </a:p>
          <a:p>
            <a:pPr lvl="1">
              <a:buFont typeface="Arial" charset="0"/>
              <a:buAutoNum type="alphaLcPeriod"/>
            </a:pPr>
            <a:r>
              <a:rPr lang="en-US" altLang="en-US" b="1" dirty="0">
                <a:latin typeface="Courier New" pitchFamily="49" charset="0"/>
                <a:cs typeface="Courier New" pitchFamily="49" charset="0"/>
              </a:rPr>
              <a:t>ADD</a:t>
            </a:r>
          </a:p>
          <a:p>
            <a:pPr lvl="1">
              <a:buFont typeface="Arial" charset="0"/>
              <a:buAutoNum type="alphaLcPeriod"/>
            </a:pPr>
            <a:r>
              <a:rPr lang="en-US" altLang="en-US" b="1" dirty="0">
                <a:latin typeface="Courier New" pitchFamily="49" charset="0"/>
                <a:cs typeface="Courier New" pitchFamily="49" charset="0"/>
              </a:rPr>
              <a:t>ADD(ex</a:t>
            </a:r>
            <a:r>
              <a:rPr lang="en-US" altLang="en-US" dirty="0"/>
              <a:t>)</a:t>
            </a:r>
          </a:p>
          <a:p>
            <a:pPr lvl="1">
              <a:buFont typeface="Arial" charset="0"/>
              <a:buAutoNum type="alphaLcPeriod"/>
            </a:pPr>
            <a:r>
              <a:rPr lang="en-US" altLang="en-US" b="1" dirty="0">
                <a:latin typeface="Courier New" pitchFamily="49" charset="0"/>
                <a:cs typeface="Courier New" pitchFamily="49" charset="0"/>
              </a:rPr>
              <a:t>ADD(10,20,ex</a:t>
            </a:r>
            <a:r>
              <a:rPr lang="en-US" altLang="en-US" dirty="0"/>
              <a:t>)</a:t>
            </a:r>
          </a:p>
          <a:p>
            <a:pPr lvl="1">
              <a:buFont typeface="Arial" charset="0"/>
              <a:buAutoNum type="alphaLcPeriod"/>
            </a:pPr>
            <a:r>
              <a:rPr lang="en-US" altLang="en-US" b="1" dirty="0">
                <a:latin typeface="Courier New" pitchFamily="49" charset="0"/>
                <a:cs typeface="Courier New" pitchFamily="49" charset="0"/>
              </a:rPr>
              <a:t>ADD(b=&gt;45,a</a:t>
            </a:r>
            <a:r>
              <a:rPr lang="en-US" altLang="en-US" dirty="0"/>
              <a:t>=&gt;</a:t>
            </a:r>
            <a:r>
              <a:rPr lang="en-US" altLang="en-US" b="1" dirty="0">
                <a:latin typeface="Courier New" pitchFamily="49" charset="0"/>
                <a:cs typeface="Courier New" pitchFamily="49" charset="0"/>
              </a:rPr>
              <a:t>35,ex</a:t>
            </a:r>
            <a:r>
              <a:rPr lang="en-US" altLang="en-US" dirty="0"/>
              <a:t>)</a:t>
            </a:r>
          </a:p>
        </p:txBody>
      </p:sp>
      <p:sp>
        <p:nvSpPr>
          <p:cNvPr id="94210"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Quiz</a:t>
            </a:r>
          </a:p>
        </p:txBody>
      </p:sp>
    </p:spTree>
    <p:custDataLst>
      <p:tags r:id="rId1"/>
    </p:custDataLst>
    <p:extLst>
      <p:ext uri="{BB962C8B-B14F-4D97-AF65-F5344CB8AC3E}">
        <p14:creationId xmlns:p14="http://schemas.microsoft.com/office/powerpoint/2010/main" val="3535325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Summary</a:t>
            </a:r>
          </a:p>
        </p:txBody>
      </p:sp>
      <p:sp>
        <p:nvSpPr>
          <p:cNvPr id="2" name="Content Placeholder 1">
            <a:extLst>
              <a:ext uri="{FF2B5EF4-FFF2-40B4-BE49-F238E27FC236}">
                <a16:creationId xmlns:a16="http://schemas.microsoft.com/office/drawing/2014/main" id="{19091249-79AD-4F6A-B507-9A20BBA71EBA}"/>
              </a:ext>
            </a:extLst>
          </p:cNvPr>
          <p:cNvSpPr>
            <a:spLocks noGrp="1"/>
          </p:cNvSpPr>
          <p:nvPr>
            <p:ph idx="1"/>
          </p:nvPr>
        </p:nvSpPr>
        <p:spPr/>
        <p:txBody>
          <a:bodyPr/>
          <a:lstStyle/>
          <a:p>
            <a:r>
              <a:rPr lang="en-US" altLang="en-US" dirty="0"/>
              <a:t>In this lesson, you should have learned how to:</a:t>
            </a:r>
          </a:p>
          <a:p>
            <a:pPr lvl="1"/>
            <a:r>
              <a:rPr lang="en-US" altLang="en-US" dirty="0"/>
              <a:t>Identify the benefits of modularized and layered subprogram design</a:t>
            </a:r>
          </a:p>
          <a:p>
            <a:pPr lvl="1"/>
            <a:r>
              <a:rPr lang="en-US" altLang="en-US" dirty="0"/>
              <a:t>Create and call procedures</a:t>
            </a:r>
          </a:p>
          <a:p>
            <a:pPr lvl="1"/>
            <a:r>
              <a:rPr lang="en-US" altLang="en-US" dirty="0"/>
              <a:t>Use formal and actual parameters</a:t>
            </a:r>
          </a:p>
          <a:p>
            <a:pPr lvl="1"/>
            <a:r>
              <a:rPr lang="en-US" altLang="en-US" dirty="0"/>
              <a:t>Use positional, named, or mixed notation for passing parameters</a:t>
            </a:r>
          </a:p>
          <a:p>
            <a:pPr lvl="1"/>
            <a:r>
              <a:rPr lang="en-US" altLang="en-US" dirty="0"/>
              <a:t>Identify the available parameter-passing modes</a:t>
            </a:r>
          </a:p>
          <a:p>
            <a:pPr lvl="1"/>
            <a:r>
              <a:rPr lang="en-US" altLang="en-US" dirty="0"/>
              <a:t>Handle exceptions in procedures</a:t>
            </a:r>
          </a:p>
          <a:p>
            <a:pPr lvl="1"/>
            <a:r>
              <a:rPr lang="en-US" altLang="en-US" dirty="0"/>
              <a:t>Remove a procedure and display its information</a:t>
            </a:r>
          </a:p>
          <a:p>
            <a:endParaRPr lang="en-US" dirty="0"/>
          </a:p>
        </p:txBody>
      </p:sp>
    </p:spTree>
    <p:custDataLst>
      <p:tags r:id="rId1"/>
    </p:custDataLst>
    <p:extLst>
      <p:ext uri="{BB962C8B-B14F-4D97-AF65-F5344CB8AC3E}">
        <p14:creationId xmlns:p14="http://schemas.microsoft.com/office/powerpoint/2010/main" val="365150344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Lesson Agenda</a:t>
            </a:r>
          </a:p>
        </p:txBody>
      </p:sp>
      <p:sp>
        <p:nvSpPr>
          <p:cNvPr id="2" name="Content Placeholder 1">
            <a:extLst>
              <a:ext uri="{FF2B5EF4-FFF2-40B4-BE49-F238E27FC236}">
                <a16:creationId xmlns:a16="http://schemas.microsoft.com/office/drawing/2014/main" id="{9EF74892-327B-4446-BEA7-9D3805087B43}"/>
              </a:ext>
            </a:extLst>
          </p:cNvPr>
          <p:cNvSpPr>
            <a:spLocks noGrp="1"/>
          </p:cNvSpPr>
          <p:nvPr>
            <p:ph idx="1"/>
          </p:nvPr>
        </p:nvSpPr>
        <p:spPr>
          <a:xfrm>
            <a:off x="933451" y="2272710"/>
            <a:ext cx="16421100" cy="5592937"/>
          </a:xfrm>
        </p:spPr>
        <p:txBody>
          <a:bodyPr/>
          <a:lstStyle/>
          <a:p>
            <a:pPr lvl="1"/>
            <a:r>
              <a:rPr lang="en-US" dirty="0"/>
              <a:t>Modularizing code with PL/SQL</a:t>
            </a:r>
          </a:p>
          <a:p>
            <a:pPr lvl="1">
              <a:buClr>
                <a:schemeClr val="tx1">
                  <a:lumMod val="25000"/>
                  <a:lumOff val="75000"/>
                </a:schemeClr>
              </a:buClr>
            </a:pPr>
            <a:r>
              <a:rPr lang="en-US" dirty="0">
                <a:solidFill>
                  <a:schemeClr val="tx1">
                    <a:lumMod val="25000"/>
                    <a:lumOff val="75000"/>
                  </a:schemeClr>
                </a:solidFill>
              </a:rPr>
              <a:t>Working with procedures:</a:t>
            </a:r>
          </a:p>
          <a:p>
            <a:pPr lvl="2">
              <a:buClr>
                <a:schemeClr val="tx1">
                  <a:lumMod val="25000"/>
                  <a:lumOff val="75000"/>
                </a:schemeClr>
              </a:buClr>
            </a:pPr>
            <a:r>
              <a:rPr lang="en-US" dirty="0">
                <a:solidFill>
                  <a:schemeClr val="tx1">
                    <a:lumMod val="25000"/>
                    <a:lumOff val="75000"/>
                  </a:schemeClr>
                </a:solidFill>
              </a:rPr>
              <a:t>Creating and calling procedures</a:t>
            </a:r>
          </a:p>
          <a:p>
            <a:pPr lvl="2">
              <a:buClr>
                <a:schemeClr val="tx1">
                  <a:lumMod val="25000"/>
                  <a:lumOff val="75000"/>
                </a:schemeClr>
              </a:buClr>
            </a:pPr>
            <a:r>
              <a:rPr lang="en-US" dirty="0">
                <a:solidFill>
                  <a:schemeClr val="tx1">
                    <a:lumMod val="25000"/>
                    <a:lumOff val="75000"/>
                  </a:schemeClr>
                </a:solidFill>
              </a:rPr>
              <a:t>Identifying the available parameter-passing modes</a:t>
            </a:r>
          </a:p>
          <a:p>
            <a:pPr lvl="2">
              <a:buClr>
                <a:schemeClr val="tx1">
                  <a:lumMod val="25000"/>
                  <a:lumOff val="75000"/>
                </a:schemeClr>
              </a:buClr>
            </a:pPr>
            <a:r>
              <a:rPr lang="en-US" dirty="0">
                <a:solidFill>
                  <a:schemeClr val="tx1">
                    <a:lumMod val="25000"/>
                    <a:lumOff val="75000"/>
                  </a:schemeClr>
                </a:solidFill>
              </a:rPr>
              <a:t>Using formal and actual parameters</a:t>
            </a:r>
          </a:p>
          <a:p>
            <a:pPr lvl="2">
              <a:buClr>
                <a:schemeClr val="tx1">
                  <a:lumMod val="25000"/>
                  <a:lumOff val="75000"/>
                </a:schemeClr>
              </a:buClr>
            </a:pPr>
            <a:r>
              <a:rPr lang="en-US" dirty="0">
                <a:solidFill>
                  <a:schemeClr val="tx1">
                    <a:lumMod val="25000"/>
                    <a:lumOff val="75000"/>
                  </a:schemeClr>
                </a:solidFill>
              </a:rPr>
              <a:t>Using positional, named, or mixed notation</a:t>
            </a:r>
          </a:p>
          <a:p>
            <a:pPr lvl="1">
              <a:buClr>
                <a:schemeClr val="tx1">
                  <a:lumMod val="25000"/>
                  <a:lumOff val="75000"/>
                </a:schemeClr>
              </a:buClr>
            </a:pPr>
            <a:r>
              <a:rPr lang="en-US" dirty="0">
                <a:solidFill>
                  <a:schemeClr val="tx1">
                    <a:lumMod val="25000"/>
                    <a:lumOff val="75000"/>
                  </a:schemeClr>
                </a:solidFill>
              </a:rPr>
              <a:t>Handling exceptions in procedures, removing a procedure, </a:t>
            </a:r>
            <a:br>
              <a:rPr lang="en-US" dirty="0">
                <a:solidFill>
                  <a:schemeClr val="tx1">
                    <a:lumMod val="25000"/>
                    <a:lumOff val="75000"/>
                  </a:schemeClr>
                </a:solidFill>
              </a:rPr>
            </a:br>
            <a:r>
              <a:rPr lang="en-US" dirty="0">
                <a:solidFill>
                  <a:schemeClr val="tx1">
                    <a:lumMod val="25000"/>
                    <a:lumOff val="75000"/>
                  </a:schemeClr>
                </a:solidFill>
              </a:rPr>
              <a:t>and displaying the procedure’s information</a:t>
            </a:r>
          </a:p>
        </p:txBody>
      </p:sp>
      <p:grpSp>
        <p:nvGrpSpPr>
          <p:cNvPr id="4" name="Group 3"/>
          <p:cNvGrpSpPr/>
          <p:nvPr/>
        </p:nvGrpSpPr>
        <p:grpSpPr>
          <a:xfrm>
            <a:off x="12737260" y="6764133"/>
            <a:ext cx="5567363" cy="2500313"/>
            <a:chOff x="5410200" y="4297363"/>
            <a:chExt cx="3711575" cy="1666875"/>
          </a:xfrm>
        </p:grpSpPr>
        <p:sp>
          <p:nvSpPr>
            <p:cNvPr id="5" name="Rectangle 4"/>
            <p:cNvSpPr/>
            <p:nvPr/>
          </p:nvSpPr>
          <p:spPr bwMode="auto">
            <a:xfrm rot="16200000" flipV="1">
              <a:off x="6683375" y="3222625"/>
              <a:ext cx="1165225" cy="3711575"/>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7"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390974052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4DFF0-5949-4F87-B13C-8EF0793660E9}"/>
              </a:ext>
            </a:extLst>
          </p:cNvPr>
          <p:cNvSpPr>
            <a:spLocks noGrp="1"/>
          </p:cNvSpPr>
          <p:nvPr>
            <p:ph type="title"/>
          </p:nvPr>
        </p:nvSpPr>
        <p:spPr/>
        <p:txBody>
          <a:bodyPr/>
          <a:lstStyle/>
          <a:p>
            <a:r>
              <a:rPr lang="en-US" altLang="en-US" dirty="0"/>
              <a:t>Practice 11-1 Overview: Creating a New Database Connection</a:t>
            </a:r>
            <a:endParaRPr lang="en-US" dirty="0"/>
          </a:p>
        </p:txBody>
      </p:sp>
      <p:sp>
        <p:nvSpPr>
          <p:cNvPr id="2" name="Content Placeholder 1">
            <a:extLst>
              <a:ext uri="{FF2B5EF4-FFF2-40B4-BE49-F238E27FC236}">
                <a16:creationId xmlns:a16="http://schemas.microsoft.com/office/drawing/2014/main" id="{DD3F437C-4978-4866-BA41-FD3D309BD22F}"/>
              </a:ext>
            </a:extLst>
          </p:cNvPr>
          <p:cNvSpPr>
            <a:spLocks noGrp="1"/>
          </p:cNvSpPr>
          <p:nvPr>
            <p:ph idx="1"/>
          </p:nvPr>
        </p:nvSpPr>
        <p:spPr/>
        <p:txBody>
          <a:bodyPr/>
          <a:lstStyle/>
          <a:p>
            <a:r>
              <a:rPr lang="en-US" altLang="en-US" dirty="0"/>
              <a:t>This practice covers the following topics:</a:t>
            </a:r>
          </a:p>
          <a:p>
            <a:pPr lvl="1"/>
            <a:r>
              <a:rPr lang="en-US" altLang="en-US" dirty="0"/>
              <a:t>Creating a new Database Connection to:</a:t>
            </a:r>
          </a:p>
          <a:p>
            <a:pPr lvl="2"/>
            <a:r>
              <a:rPr lang="en-US" altLang="en-US" dirty="0"/>
              <a:t>The user ora61 which will be named </a:t>
            </a:r>
            <a:r>
              <a:rPr lang="en-US" altLang="en-US" dirty="0" err="1"/>
              <a:t>Myconnection</a:t>
            </a:r>
            <a:endParaRPr lang="en-US" altLang="en-US" dirty="0"/>
          </a:p>
        </p:txBody>
      </p:sp>
      <p:grpSp>
        <p:nvGrpSpPr>
          <p:cNvPr id="9" name="Group 8">
            <a:extLst>
              <a:ext uri="{FF2B5EF4-FFF2-40B4-BE49-F238E27FC236}">
                <a16:creationId xmlns:a16="http://schemas.microsoft.com/office/drawing/2014/main" id="{5FB6C3B8-F959-4B50-AAD9-9CDFFC5E3BB3}"/>
              </a:ext>
            </a:extLst>
          </p:cNvPr>
          <p:cNvGrpSpPr/>
          <p:nvPr/>
        </p:nvGrpSpPr>
        <p:grpSpPr>
          <a:xfrm>
            <a:off x="13150352" y="6200787"/>
            <a:ext cx="5137648" cy="2577087"/>
            <a:chOff x="12888415" y="6400800"/>
            <a:chExt cx="5137648" cy="2577087"/>
          </a:xfrm>
        </p:grpSpPr>
        <p:sp>
          <p:nvSpPr>
            <p:cNvPr id="4" name="Rectangle 3"/>
            <p:cNvSpPr/>
            <p:nvPr/>
          </p:nvSpPr>
          <p:spPr bwMode="auto">
            <a:xfrm rot="16200000" flipV="1">
              <a:off x="14583320" y="5117852"/>
              <a:ext cx="1747838" cy="5137648"/>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grpSp>
          <p:nvGrpSpPr>
            <p:cNvPr id="5" name="Group 4"/>
            <p:cNvGrpSpPr/>
            <p:nvPr/>
          </p:nvGrpSpPr>
          <p:grpSpPr>
            <a:xfrm>
              <a:off x="14450994" y="6400800"/>
              <a:ext cx="2579706" cy="2577087"/>
              <a:chOff x="9066212" y="3962400"/>
              <a:chExt cx="1941512" cy="1939542"/>
            </a:xfrm>
          </p:grpSpPr>
          <p:sp>
            <p:nvSpPr>
              <p:cNvPr id="6" name="Oval 5"/>
              <p:cNvSpPr>
                <a:spLocks noChangeAspect="1"/>
              </p:cNvSpPr>
              <p:nvPr/>
            </p:nvSpPr>
            <p:spPr bwMode="auto">
              <a:xfrm>
                <a:off x="9066212" y="3962400"/>
                <a:ext cx="1941512" cy="1939542"/>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7" name="Oval 6"/>
              <p:cNvSpPr>
                <a:spLocks noChangeAspect="1"/>
              </p:cNvSpPr>
              <p:nvPr/>
            </p:nvSpPr>
            <p:spPr bwMode="auto">
              <a:xfrm>
                <a:off x="9153676" y="4049775"/>
                <a:ext cx="1766585" cy="1764792"/>
              </a:xfrm>
              <a:prstGeom prst="ellipse">
                <a:avLst/>
              </a:prstGeom>
              <a:solidFill>
                <a:schemeClr val="bg1"/>
              </a:solidFill>
              <a:ln w="28575" cap="flat" cmpd="sng" algn="ctr">
                <a:solidFill>
                  <a:srgbClr val="C1E0FF"/>
                </a:solidFill>
                <a:prstDash val="solid"/>
                <a:round/>
                <a:headEnd type="none" w="sm" len="sm"/>
                <a:tailEnd type="none" w="sm" len="sm"/>
              </a:ln>
              <a:effectLst>
                <a:innerShdw blurRad="368300">
                  <a:srgbClr val="CCECFF"/>
                </a:inn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6085" y="4324778"/>
                <a:ext cx="1208860" cy="1440933"/>
              </a:xfrm>
              <a:prstGeom prst="rect">
                <a:avLst/>
              </a:prstGeom>
            </p:spPr>
          </p:pic>
        </p:grpSp>
      </p:grpSp>
    </p:spTree>
    <p:custDataLst>
      <p:tags r:id="rId1"/>
    </p:custDataLst>
    <p:extLst>
      <p:ext uri="{BB962C8B-B14F-4D97-AF65-F5344CB8AC3E}">
        <p14:creationId xmlns:p14="http://schemas.microsoft.com/office/powerpoint/2010/main" val="2060473341"/>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53FA2C-D679-4F15-897C-239FF7EF9D1E}"/>
              </a:ext>
            </a:extLst>
          </p:cNvPr>
          <p:cNvSpPr>
            <a:spLocks noGrp="1"/>
          </p:cNvSpPr>
          <p:nvPr>
            <p:ph type="title"/>
          </p:nvPr>
        </p:nvSpPr>
        <p:spPr/>
        <p:txBody>
          <a:bodyPr/>
          <a:lstStyle/>
          <a:p>
            <a:r>
              <a:rPr lang="en-US" altLang="en-US" dirty="0"/>
              <a:t>Practice 11-2 Overview: Creating, Compiling, and Calling Procedures</a:t>
            </a:r>
            <a:endParaRPr lang="en-US" dirty="0"/>
          </a:p>
        </p:txBody>
      </p:sp>
      <p:sp>
        <p:nvSpPr>
          <p:cNvPr id="2" name="Content Placeholder 1">
            <a:extLst>
              <a:ext uri="{FF2B5EF4-FFF2-40B4-BE49-F238E27FC236}">
                <a16:creationId xmlns:a16="http://schemas.microsoft.com/office/drawing/2014/main" id="{CE474BD3-F18F-4975-8825-1457A79E9838}"/>
              </a:ext>
            </a:extLst>
          </p:cNvPr>
          <p:cNvSpPr>
            <a:spLocks noGrp="1"/>
          </p:cNvSpPr>
          <p:nvPr>
            <p:ph idx="1"/>
          </p:nvPr>
        </p:nvSpPr>
        <p:spPr/>
        <p:txBody>
          <a:bodyPr/>
          <a:lstStyle/>
          <a:p>
            <a:r>
              <a:rPr lang="en-US" altLang="en-US" dirty="0"/>
              <a:t>This practice covers the following topics:</a:t>
            </a:r>
          </a:p>
          <a:p>
            <a:pPr lvl="1"/>
            <a:r>
              <a:rPr lang="en-US" altLang="en-US" dirty="0"/>
              <a:t>Creating stored procedures to:</a:t>
            </a:r>
          </a:p>
          <a:p>
            <a:pPr lvl="2"/>
            <a:r>
              <a:rPr lang="en-US" altLang="en-US" dirty="0"/>
              <a:t>Insert new rows into a table using the supplied parameter values</a:t>
            </a:r>
          </a:p>
          <a:p>
            <a:pPr lvl="2"/>
            <a:r>
              <a:rPr lang="en-US" altLang="en-US" dirty="0"/>
              <a:t>Update data in a table for rows that match the supplied parameter values</a:t>
            </a:r>
          </a:p>
          <a:p>
            <a:pPr lvl="2"/>
            <a:r>
              <a:rPr lang="en-US" altLang="en-US" dirty="0"/>
              <a:t>Delete rows from a table that match the supplied parameter values</a:t>
            </a:r>
          </a:p>
          <a:p>
            <a:pPr lvl="2"/>
            <a:r>
              <a:rPr lang="en-US" altLang="en-US" dirty="0"/>
              <a:t>Query a table and retrieve data based on supplied parameter values </a:t>
            </a:r>
          </a:p>
          <a:p>
            <a:pPr lvl="1"/>
            <a:r>
              <a:rPr lang="en-US" altLang="en-US" dirty="0"/>
              <a:t>Handling exceptions in procedures</a:t>
            </a:r>
          </a:p>
          <a:p>
            <a:pPr lvl="1"/>
            <a:r>
              <a:rPr lang="en-US" altLang="en-US" dirty="0"/>
              <a:t>Compiling and invoking procedures</a:t>
            </a:r>
          </a:p>
          <a:p>
            <a:endParaRPr lang="en-US" dirty="0"/>
          </a:p>
        </p:txBody>
      </p:sp>
      <p:grpSp>
        <p:nvGrpSpPr>
          <p:cNvPr id="9" name="Group 8">
            <a:extLst>
              <a:ext uri="{FF2B5EF4-FFF2-40B4-BE49-F238E27FC236}">
                <a16:creationId xmlns:a16="http://schemas.microsoft.com/office/drawing/2014/main" id="{5FB6C3B8-F959-4B50-AAD9-9CDFFC5E3BB3}"/>
              </a:ext>
            </a:extLst>
          </p:cNvPr>
          <p:cNvGrpSpPr/>
          <p:nvPr/>
        </p:nvGrpSpPr>
        <p:grpSpPr>
          <a:xfrm>
            <a:off x="13150352" y="6200787"/>
            <a:ext cx="5137648" cy="2577087"/>
            <a:chOff x="12888415" y="6400800"/>
            <a:chExt cx="5137648" cy="2577087"/>
          </a:xfrm>
        </p:grpSpPr>
        <p:sp>
          <p:nvSpPr>
            <p:cNvPr id="4" name="Rectangle 3"/>
            <p:cNvSpPr/>
            <p:nvPr/>
          </p:nvSpPr>
          <p:spPr bwMode="auto">
            <a:xfrm rot="16200000" flipV="1">
              <a:off x="14583320" y="5117852"/>
              <a:ext cx="1747838" cy="5137648"/>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grpSp>
          <p:nvGrpSpPr>
            <p:cNvPr id="5" name="Group 4"/>
            <p:cNvGrpSpPr/>
            <p:nvPr/>
          </p:nvGrpSpPr>
          <p:grpSpPr>
            <a:xfrm>
              <a:off x="14450994" y="6400800"/>
              <a:ext cx="2579706" cy="2577087"/>
              <a:chOff x="9066212" y="3962400"/>
              <a:chExt cx="1941512" cy="1939542"/>
            </a:xfrm>
          </p:grpSpPr>
          <p:sp>
            <p:nvSpPr>
              <p:cNvPr id="6" name="Oval 5"/>
              <p:cNvSpPr>
                <a:spLocks noChangeAspect="1"/>
              </p:cNvSpPr>
              <p:nvPr/>
            </p:nvSpPr>
            <p:spPr bwMode="auto">
              <a:xfrm>
                <a:off x="9066212" y="3962400"/>
                <a:ext cx="1941512" cy="1939542"/>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7" name="Oval 6"/>
              <p:cNvSpPr>
                <a:spLocks noChangeAspect="1"/>
              </p:cNvSpPr>
              <p:nvPr/>
            </p:nvSpPr>
            <p:spPr bwMode="auto">
              <a:xfrm>
                <a:off x="9153676" y="4049775"/>
                <a:ext cx="1766585" cy="1764792"/>
              </a:xfrm>
              <a:prstGeom prst="ellipse">
                <a:avLst/>
              </a:prstGeom>
              <a:solidFill>
                <a:schemeClr val="bg1"/>
              </a:solidFill>
              <a:ln w="28575" cap="flat" cmpd="sng" algn="ctr">
                <a:solidFill>
                  <a:srgbClr val="C1E0FF"/>
                </a:solidFill>
                <a:prstDash val="solid"/>
                <a:round/>
                <a:headEnd type="none" w="sm" len="sm"/>
                <a:tailEnd type="none" w="sm" len="sm"/>
              </a:ln>
              <a:effectLst>
                <a:innerShdw blurRad="368300">
                  <a:srgbClr val="CCECFF"/>
                </a:inn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6085" y="4324778"/>
                <a:ext cx="1208860" cy="1440933"/>
              </a:xfrm>
              <a:prstGeom prst="rect">
                <a:avLst/>
              </a:prstGeom>
            </p:spPr>
          </p:pic>
        </p:grpSp>
      </p:grpSp>
    </p:spTree>
    <p:custDataLst>
      <p:tags r:id="rId1"/>
    </p:custDataLst>
    <p:extLst>
      <p:ext uri="{BB962C8B-B14F-4D97-AF65-F5344CB8AC3E}">
        <p14:creationId xmlns:p14="http://schemas.microsoft.com/office/powerpoint/2010/main" val="121955961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Modularized Program Design</a:t>
            </a:r>
          </a:p>
        </p:txBody>
      </p:sp>
      <p:grpSp>
        <p:nvGrpSpPr>
          <p:cNvPr id="11" name="Group 10">
            <a:extLst>
              <a:ext uri="{FF2B5EF4-FFF2-40B4-BE49-F238E27FC236}">
                <a16:creationId xmlns:a16="http://schemas.microsoft.com/office/drawing/2014/main" id="{5A36E6B5-5D79-4551-88FB-059AE9460123}"/>
              </a:ext>
            </a:extLst>
          </p:cNvPr>
          <p:cNvGrpSpPr/>
          <p:nvPr/>
        </p:nvGrpSpPr>
        <p:grpSpPr>
          <a:xfrm>
            <a:off x="1326136" y="1885860"/>
            <a:ext cx="15738744" cy="7578120"/>
            <a:chOff x="638175" y="1488998"/>
            <a:chExt cx="16982622" cy="8177041"/>
          </a:xfrm>
        </p:grpSpPr>
        <p:sp>
          <p:nvSpPr>
            <p:cNvPr id="32" name="Freeform 31"/>
            <p:cNvSpPr/>
            <p:nvPr/>
          </p:nvSpPr>
          <p:spPr bwMode="auto">
            <a:xfrm rot="16200000">
              <a:off x="8024192" y="6326200"/>
              <a:ext cx="1399745" cy="1754273"/>
            </a:xfrm>
            <a:custGeom>
              <a:avLst/>
              <a:gdLst>
                <a:gd name="connsiteX0" fmla="*/ 0 w 1320800"/>
                <a:gd name="connsiteY0" fmla="*/ 0 h 1128888"/>
                <a:gd name="connsiteX1" fmla="*/ 1320800 w 1320800"/>
                <a:gd name="connsiteY1" fmla="*/ 0 h 1128888"/>
                <a:gd name="connsiteX2" fmla="*/ 1320800 w 1320800"/>
                <a:gd name="connsiteY2" fmla="*/ 1128888 h 1128888"/>
              </a:gdLst>
              <a:ahLst/>
              <a:cxnLst>
                <a:cxn ang="0">
                  <a:pos x="connsiteX0" y="connsiteY0"/>
                </a:cxn>
                <a:cxn ang="0">
                  <a:pos x="connsiteX1" y="connsiteY1"/>
                </a:cxn>
                <a:cxn ang="0">
                  <a:pos x="connsiteX2" y="connsiteY2"/>
                </a:cxn>
              </a:cxnLst>
              <a:rect l="l" t="t" r="r" b="b"/>
              <a:pathLst>
                <a:path w="1320800" h="1128888">
                  <a:moveTo>
                    <a:pt x="0" y="0"/>
                  </a:moveTo>
                  <a:lnTo>
                    <a:pt x="1320800" y="0"/>
                  </a:lnTo>
                  <a:lnTo>
                    <a:pt x="1320800" y="1128888"/>
                  </a:lnTo>
                </a:path>
              </a:pathLst>
            </a:custGeom>
            <a:noFill/>
            <a:ln w="85725" cap="rnd" cmpd="sng" algn="ctr">
              <a:gradFill>
                <a:gsLst>
                  <a:gs pos="0">
                    <a:srgbClr val="B7E2FF"/>
                  </a:gs>
                  <a:gs pos="100000">
                    <a:srgbClr val="EFABFF"/>
                  </a:gs>
                </a:gsLst>
                <a:lin ang="5400000" scaled="1"/>
              </a:gradFill>
              <a:prstDash val="sysDot"/>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5" name="Freeform 14"/>
            <p:cNvSpPr/>
            <p:nvPr/>
          </p:nvSpPr>
          <p:spPr bwMode="auto">
            <a:xfrm>
              <a:off x="8858516" y="4183326"/>
              <a:ext cx="1703372" cy="1418166"/>
            </a:xfrm>
            <a:custGeom>
              <a:avLst/>
              <a:gdLst>
                <a:gd name="connsiteX0" fmla="*/ 0 w 1320800"/>
                <a:gd name="connsiteY0" fmla="*/ 0 h 1128888"/>
                <a:gd name="connsiteX1" fmla="*/ 1320800 w 1320800"/>
                <a:gd name="connsiteY1" fmla="*/ 0 h 1128888"/>
                <a:gd name="connsiteX2" fmla="*/ 1320800 w 1320800"/>
                <a:gd name="connsiteY2" fmla="*/ 1128888 h 1128888"/>
              </a:gdLst>
              <a:ahLst/>
              <a:cxnLst>
                <a:cxn ang="0">
                  <a:pos x="connsiteX0" y="connsiteY0"/>
                </a:cxn>
                <a:cxn ang="0">
                  <a:pos x="connsiteX1" y="connsiteY1"/>
                </a:cxn>
                <a:cxn ang="0">
                  <a:pos x="connsiteX2" y="connsiteY2"/>
                </a:cxn>
              </a:cxnLst>
              <a:rect l="l" t="t" r="r" b="b"/>
              <a:pathLst>
                <a:path w="1320800" h="1128888">
                  <a:moveTo>
                    <a:pt x="0" y="0"/>
                  </a:moveTo>
                  <a:lnTo>
                    <a:pt x="1320800" y="0"/>
                  </a:lnTo>
                  <a:lnTo>
                    <a:pt x="1320800" y="1128888"/>
                  </a:lnTo>
                </a:path>
              </a:pathLst>
            </a:custGeom>
            <a:noFill/>
            <a:ln w="85725" cap="rnd" cmpd="sng" algn="ctr">
              <a:gradFill>
                <a:gsLst>
                  <a:gs pos="0">
                    <a:srgbClr val="B7E2FF"/>
                  </a:gs>
                  <a:gs pos="100000">
                    <a:srgbClr val="EFABFF"/>
                  </a:gs>
                </a:gsLst>
                <a:lin ang="5400000" scaled="1"/>
              </a:gradFill>
              <a:prstDash val="sysDot"/>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nvGrpSpPr>
            <p:cNvPr id="5" name="Group 8"/>
            <p:cNvGrpSpPr/>
            <p:nvPr/>
          </p:nvGrpSpPr>
          <p:grpSpPr>
            <a:xfrm>
              <a:off x="9601200" y="3954727"/>
              <a:ext cx="8019597" cy="3334295"/>
              <a:chOff x="6399212" y="2390840"/>
              <a:chExt cx="5346398" cy="2222863"/>
            </a:xfrm>
          </p:grpSpPr>
          <p:grpSp>
            <p:nvGrpSpPr>
              <p:cNvPr id="7" name="Group 42"/>
              <p:cNvGrpSpPr/>
              <p:nvPr/>
            </p:nvGrpSpPr>
            <p:grpSpPr>
              <a:xfrm flipH="1">
                <a:off x="6399212" y="2390840"/>
                <a:ext cx="5346398" cy="2222863"/>
                <a:chOff x="4305810" y="1705562"/>
                <a:chExt cx="5346398" cy="2222863"/>
              </a:xfrm>
            </p:grpSpPr>
            <p:sp>
              <p:nvSpPr>
                <p:cNvPr id="40" name="Freeform 39"/>
                <p:cNvSpPr/>
                <p:nvPr/>
              </p:nvSpPr>
              <p:spPr>
                <a:xfrm>
                  <a:off x="5466383" y="2805663"/>
                  <a:ext cx="4185825" cy="1122762"/>
                </a:xfrm>
                <a:custGeom>
                  <a:avLst/>
                  <a:gdLst>
                    <a:gd name="connsiteX0" fmla="*/ 0 w 4185825"/>
                    <a:gd name="connsiteY0" fmla="*/ 187131 h 1122762"/>
                    <a:gd name="connsiteX1" fmla="*/ 187131 w 4185825"/>
                    <a:gd name="connsiteY1" fmla="*/ 0 h 1122762"/>
                    <a:gd name="connsiteX2" fmla="*/ 3998694 w 4185825"/>
                    <a:gd name="connsiteY2" fmla="*/ 0 h 1122762"/>
                    <a:gd name="connsiteX3" fmla="*/ 4185825 w 4185825"/>
                    <a:gd name="connsiteY3" fmla="*/ 187131 h 1122762"/>
                    <a:gd name="connsiteX4" fmla="*/ 4185825 w 4185825"/>
                    <a:gd name="connsiteY4" fmla="*/ 935631 h 1122762"/>
                    <a:gd name="connsiteX5" fmla="*/ 3998694 w 4185825"/>
                    <a:gd name="connsiteY5" fmla="*/ 1122762 h 1122762"/>
                    <a:gd name="connsiteX6" fmla="*/ 187131 w 4185825"/>
                    <a:gd name="connsiteY6" fmla="*/ 1122762 h 1122762"/>
                    <a:gd name="connsiteX7" fmla="*/ 0 w 4185825"/>
                    <a:gd name="connsiteY7" fmla="*/ 935631 h 1122762"/>
                    <a:gd name="connsiteX8" fmla="*/ 0 w 4185825"/>
                    <a:gd name="connsiteY8" fmla="*/ 187131 h 112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5825" h="1122762">
                      <a:moveTo>
                        <a:pt x="0" y="187131"/>
                      </a:moveTo>
                      <a:cubicBezTo>
                        <a:pt x="0" y="83781"/>
                        <a:pt x="83781" y="0"/>
                        <a:pt x="187131" y="0"/>
                      </a:cubicBezTo>
                      <a:lnTo>
                        <a:pt x="3998694" y="0"/>
                      </a:lnTo>
                      <a:cubicBezTo>
                        <a:pt x="4102044" y="0"/>
                        <a:pt x="4185825" y="83781"/>
                        <a:pt x="4185825" y="187131"/>
                      </a:cubicBezTo>
                      <a:lnTo>
                        <a:pt x="4185825" y="935631"/>
                      </a:lnTo>
                      <a:cubicBezTo>
                        <a:pt x="4185825" y="1038981"/>
                        <a:pt x="4102044" y="1122762"/>
                        <a:pt x="3998694" y="1122762"/>
                      </a:cubicBezTo>
                      <a:lnTo>
                        <a:pt x="187131" y="1122762"/>
                      </a:lnTo>
                      <a:cubicBezTo>
                        <a:pt x="83781" y="1122762"/>
                        <a:pt x="0" y="1038981"/>
                        <a:pt x="0" y="935631"/>
                      </a:cubicBezTo>
                      <a:lnTo>
                        <a:pt x="0" y="187131"/>
                      </a:lnTo>
                      <a:close/>
                    </a:path>
                  </a:pathLst>
                </a:custGeom>
                <a:gradFill flip="none" rotWithShape="1">
                  <a:gsLst>
                    <a:gs pos="0">
                      <a:srgbClr val="E36DFF">
                        <a:tint val="44500"/>
                        <a:satMod val="160000"/>
                      </a:srgbClr>
                    </a:gs>
                    <a:gs pos="99115">
                      <a:srgbClr val="FDEFFF"/>
                    </a:gs>
                    <a:gs pos="50000">
                      <a:srgbClr val="E36DFF">
                        <a:tint val="23500"/>
                        <a:satMod val="160000"/>
                      </a:srgbClr>
                    </a:gs>
                  </a:gsLst>
                  <a:lin ang="5400000" scaled="1"/>
                  <a:tileRect/>
                </a:gradFill>
                <a:ln w="38100">
                  <a:solidFill>
                    <a:schemeClr val="bg1"/>
                  </a:solidFill>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horz" wrap="square" lIns="137160" tIns="68580" rIns="137160" bIns="6858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338138" algn="ctr" defTabSz="342900">
                    <a:spcBef>
                      <a:spcPct val="20000"/>
                    </a:spcBef>
                    <a:buClr>
                      <a:srgbClr val="FF0000"/>
                    </a:buClr>
                  </a:pPr>
                  <a:r>
                    <a:rPr lang="en-US" sz="2000" dirty="0">
                      <a:solidFill>
                        <a:schemeClr val="tx1"/>
                      </a:solidFill>
                      <a:latin typeface="Oracle Sans" panose="020B0503020204020204" pitchFamily="34" charset="0"/>
                      <a:cs typeface="Oracle Sans" panose="020B0503020204020204" pitchFamily="34" charset="0"/>
                    </a:rPr>
                    <a:t>Sure tell me your requirements</a:t>
                  </a:r>
                </a:p>
              </p:txBody>
            </p:sp>
            <p:sp>
              <p:nvSpPr>
                <p:cNvPr id="41" name="Oval 40"/>
                <p:cNvSpPr/>
                <p:nvPr/>
              </p:nvSpPr>
              <p:spPr>
                <a:xfrm>
                  <a:off x="4305810" y="1705562"/>
                  <a:ext cx="1940757" cy="1940628"/>
                </a:xfrm>
                <a:prstGeom prst="ellipse">
                  <a:avLst/>
                </a:prstGeom>
                <a:gradFill flip="none" rotWithShape="1">
                  <a:gsLst>
                    <a:gs pos="0">
                      <a:srgbClr val="E36DFF">
                        <a:tint val="44500"/>
                        <a:satMod val="160000"/>
                      </a:srgbClr>
                    </a:gs>
                    <a:gs pos="99115">
                      <a:srgbClr val="FDEFFF"/>
                    </a:gs>
                    <a:gs pos="50000">
                      <a:srgbClr val="E36DFF">
                        <a:tint val="23500"/>
                        <a:satMod val="160000"/>
                      </a:srgbClr>
                    </a:gs>
                  </a:gsLst>
                  <a:lin ang="16200000" scaled="1"/>
                  <a:tileRect/>
                </a:gradFill>
                <a:ln w="38100">
                  <a:solidFill>
                    <a:schemeClr val="bg1"/>
                  </a:solidFill>
                  <a:headEnd type="none" w="sm" len="sm"/>
                  <a:tailEnd type="none" w="sm" len="sm"/>
                </a:ln>
              </p:spPr>
              <p:style>
                <a:lnRef idx="1">
                  <a:schemeClr val="accent1"/>
                </a:lnRef>
                <a:fillRef idx="2">
                  <a:schemeClr val="accent1"/>
                </a:fillRef>
                <a:effectRef idx="1">
                  <a:schemeClr val="accent1"/>
                </a:effectRef>
                <a:fontRef idx="minor">
                  <a:schemeClr val="dk1"/>
                </a:fontRef>
              </p:style>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8813" y="2431090"/>
                <a:ext cx="1892808" cy="1892808"/>
              </a:xfrm>
              <a:prstGeom prst="rect">
                <a:avLst/>
              </a:prstGeom>
              <a:effectLst>
                <a:softEdge rad="127000"/>
              </a:effectLst>
            </p:spPr>
          </p:pic>
        </p:grpSp>
        <p:grpSp>
          <p:nvGrpSpPr>
            <p:cNvPr id="8" name="Group 7"/>
            <p:cNvGrpSpPr/>
            <p:nvPr/>
          </p:nvGrpSpPr>
          <p:grpSpPr>
            <a:xfrm>
              <a:off x="638175" y="6014275"/>
              <a:ext cx="8848725" cy="3651764"/>
              <a:chOff x="423862" y="3582832"/>
              <a:chExt cx="5899150" cy="2434509"/>
            </a:xfrm>
          </p:grpSpPr>
          <p:sp>
            <p:nvSpPr>
              <p:cNvPr id="3" name="Rounded Rectangle 2"/>
              <p:cNvSpPr/>
              <p:nvPr/>
            </p:nvSpPr>
            <p:spPr bwMode="auto">
              <a:xfrm>
                <a:off x="1693271" y="4874341"/>
                <a:ext cx="4629741" cy="1143000"/>
              </a:xfrm>
              <a:prstGeom prst="roundRect">
                <a:avLst/>
              </a:prstGeom>
              <a:gradFill flip="none" rotWithShape="1">
                <a:gsLst>
                  <a:gs pos="0">
                    <a:srgbClr val="B7E2FF"/>
                  </a:gs>
                  <a:gs pos="98230">
                    <a:srgbClr val="F3FAFF"/>
                  </a:gs>
                  <a:gs pos="50000">
                    <a:srgbClr val="DDF0FF"/>
                  </a:gs>
                </a:gsLst>
                <a:lin ang="5400000" scaled="1"/>
                <a:tileRect/>
              </a:gradFill>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1411214" tIns="356534" rIns="356534" bIns="356534" numCol="1" spcCol="127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r>
                  <a:rPr lang="en-US" sz="2000" dirty="0">
                    <a:solidFill>
                      <a:schemeClr val="tx1"/>
                    </a:solidFill>
                    <a:latin typeface="Oracle Sans" panose="020B0503020204020204" pitchFamily="34" charset="0"/>
                    <a:cs typeface="Oracle Sans" panose="020B0503020204020204" pitchFamily="34" charset="0"/>
                  </a:rPr>
                  <a:t>I need a program which can help me change the salary of the  employee, change the </a:t>
                </a:r>
                <a:r>
                  <a:rPr lang="en-US" sz="2000" dirty="0" err="1">
                    <a:solidFill>
                      <a:schemeClr val="tx1"/>
                    </a:solidFill>
                    <a:latin typeface="Oracle Sans" panose="020B0503020204020204" pitchFamily="34" charset="0"/>
                    <a:cs typeface="Oracle Sans" panose="020B0503020204020204" pitchFamily="34" charset="0"/>
                  </a:rPr>
                  <a:t>job_id</a:t>
                </a:r>
                <a:r>
                  <a:rPr lang="en-US" sz="2000" dirty="0">
                    <a:solidFill>
                      <a:schemeClr val="tx1"/>
                    </a:solidFill>
                    <a:latin typeface="Oracle Sans" panose="020B0503020204020204" pitchFamily="34" charset="0"/>
                    <a:cs typeface="Oracle Sans" panose="020B0503020204020204" pitchFamily="34" charset="0"/>
                  </a:rPr>
                  <a:t> and promote the employee</a:t>
                </a:r>
              </a:p>
            </p:txBody>
          </p:sp>
          <p:sp>
            <p:nvSpPr>
              <p:cNvPr id="46" name="Oval 45"/>
              <p:cNvSpPr/>
              <p:nvPr/>
            </p:nvSpPr>
            <p:spPr>
              <a:xfrm>
                <a:off x="520811" y="3778851"/>
                <a:ext cx="1940757" cy="1940628"/>
              </a:xfrm>
              <a:prstGeom prst="ellipse">
                <a:avLst/>
              </a:prstGeom>
              <a:gradFill flip="none" rotWithShape="1">
                <a:gsLst>
                  <a:gs pos="0">
                    <a:srgbClr val="B7E2FF"/>
                  </a:gs>
                  <a:gs pos="98230">
                    <a:srgbClr val="F3FAFF"/>
                  </a:gs>
                  <a:gs pos="50000">
                    <a:srgbClr val="DDF0FF"/>
                  </a:gs>
                </a:gsLst>
                <a:lin ang="16200000" scaled="1"/>
                <a:tileRect/>
              </a:gradFill>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08984">
                <a:off x="423862" y="3582832"/>
                <a:ext cx="2134655" cy="2332666"/>
              </a:xfrm>
              <a:prstGeom prst="rect">
                <a:avLst/>
              </a:prstGeom>
              <a:effectLst>
                <a:softEdge rad="127000"/>
              </a:effectLst>
            </p:spPr>
          </p:pic>
        </p:grpSp>
        <p:grpSp>
          <p:nvGrpSpPr>
            <p:cNvPr id="9" name="Group 6"/>
            <p:cNvGrpSpPr/>
            <p:nvPr/>
          </p:nvGrpSpPr>
          <p:grpSpPr>
            <a:xfrm>
              <a:off x="656004" y="1488998"/>
              <a:ext cx="8165022" cy="3628323"/>
              <a:chOff x="435748" y="565981"/>
              <a:chExt cx="5443348" cy="2418882"/>
            </a:xfrm>
          </p:grpSpPr>
          <p:sp>
            <p:nvSpPr>
              <p:cNvPr id="38" name="Freeform 37"/>
              <p:cNvSpPr/>
              <p:nvPr/>
            </p:nvSpPr>
            <p:spPr>
              <a:xfrm>
                <a:off x="1693271" y="1862101"/>
                <a:ext cx="4185825" cy="1122762"/>
              </a:xfrm>
              <a:custGeom>
                <a:avLst/>
                <a:gdLst>
                  <a:gd name="connsiteX0" fmla="*/ 0 w 4185825"/>
                  <a:gd name="connsiteY0" fmla="*/ 187131 h 1122762"/>
                  <a:gd name="connsiteX1" fmla="*/ 187131 w 4185825"/>
                  <a:gd name="connsiteY1" fmla="*/ 0 h 1122762"/>
                  <a:gd name="connsiteX2" fmla="*/ 3998694 w 4185825"/>
                  <a:gd name="connsiteY2" fmla="*/ 0 h 1122762"/>
                  <a:gd name="connsiteX3" fmla="*/ 4185825 w 4185825"/>
                  <a:gd name="connsiteY3" fmla="*/ 187131 h 1122762"/>
                  <a:gd name="connsiteX4" fmla="*/ 4185825 w 4185825"/>
                  <a:gd name="connsiteY4" fmla="*/ 935631 h 1122762"/>
                  <a:gd name="connsiteX5" fmla="*/ 3998694 w 4185825"/>
                  <a:gd name="connsiteY5" fmla="*/ 1122762 h 1122762"/>
                  <a:gd name="connsiteX6" fmla="*/ 187131 w 4185825"/>
                  <a:gd name="connsiteY6" fmla="*/ 1122762 h 1122762"/>
                  <a:gd name="connsiteX7" fmla="*/ 0 w 4185825"/>
                  <a:gd name="connsiteY7" fmla="*/ 935631 h 1122762"/>
                  <a:gd name="connsiteX8" fmla="*/ 0 w 4185825"/>
                  <a:gd name="connsiteY8" fmla="*/ 187131 h 112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5825" h="1122762">
                    <a:moveTo>
                      <a:pt x="0" y="187131"/>
                    </a:moveTo>
                    <a:cubicBezTo>
                      <a:pt x="0" y="83781"/>
                      <a:pt x="83781" y="0"/>
                      <a:pt x="187131" y="0"/>
                    </a:cubicBezTo>
                    <a:lnTo>
                      <a:pt x="3998694" y="0"/>
                    </a:lnTo>
                    <a:cubicBezTo>
                      <a:pt x="4102044" y="0"/>
                      <a:pt x="4185825" y="83781"/>
                      <a:pt x="4185825" y="187131"/>
                    </a:cubicBezTo>
                    <a:lnTo>
                      <a:pt x="4185825" y="935631"/>
                    </a:lnTo>
                    <a:cubicBezTo>
                      <a:pt x="4185825" y="1038981"/>
                      <a:pt x="4102044" y="1122762"/>
                      <a:pt x="3998694" y="1122762"/>
                    </a:cubicBezTo>
                    <a:lnTo>
                      <a:pt x="187131" y="1122762"/>
                    </a:lnTo>
                    <a:cubicBezTo>
                      <a:pt x="83781" y="1122762"/>
                      <a:pt x="0" y="1038981"/>
                      <a:pt x="0" y="935631"/>
                    </a:cubicBezTo>
                    <a:lnTo>
                      <a:pt x="0" y="187131"/>
                    </a:lnTo>
                    <a:close/>
                  </a:path>
                </a:pathLst>
              </a:custGeom>
              <a:gradFill flip="none" rotWithShape="1">
                <a:gsLst>
                  <a:gs pos="0">
                    <a:srgbClr val="B7E2FF"/>
                  </a:gs>
                  <a:gs pos="98230">
                    <a:srgbClr val="F3FAFF"/>
                  </a:gs>
                  <a:gs pos="50000">
                    <a:srgbClr val="DDF0FF"/>
                  </a:gs>
                </a:gsLst>
                <a:lin ang="5400000" scaled="1"/>
                <a:tileRect/>
              </a:gradFill>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1411214" tIns="356534" rIns="356534" bIns="356534" numCol="1" spcCol="127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r>
                  <a:rPr lang="en-US" sz="2000" dirty="0">
                    <a:solidFill>
                      <a:schemeClr val="tx1"/>
                    </a:solidFill>
                    <a:latin typeface="Oracle Sans" panose="020B0503020204020204" pitchFamily="34" charset="0"/>
                    <a:cs typeface="Oracle Sans" panose="020B0503020204020204" pitchFamily="34" charset="0"/>
                  </a:rPr>
                  <a:t>Hey Alice, I need your help in updating the database with new organizational changes</a:t>
                </a:r>
              </a:p>
            </p:txBody>
          </p:sp>
          <p:sp>
            <p:nvSpPr>
              <p:cNvPr id="39" name="Oval 38"/>
              <p:cNvSpPr/>
              <p:nvPr/>
            </p:nvSpPr>
            <p:spPr>
              <a:xfrm>
                <a:off x="532697" y="762000"/>
                <a:ext cx="1940757" cy="1940628"/>
              </a:xfrm>
              <a:prstGeom prst="ellipse">
                <a:avLst/>
              </a:prstGeom>
              <a:gradFill flip="none" rotWithShape="1">
                <a:gsLst>
                  <a:gs pos="0">
                    <a:srgbClr val="B7E2FF"/>
                  </a:gs>
                  <a:gs pos="98230">
                    <a:srgbClr val="F3FAFF"/>
                  </a:gs>
                  <a:gs pos="50000">
                    <a:srgbClr val="DDF0FF"/>
                  </a:gs>
                </a:gsLst>
                <a:lin ang="16200000" scaled="1"/>
                <a:tileRect/>
              </a:gradFill>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08984">
                <a:off x="435748" y="565981"/>
                <a:ext cx="2134655" cy="2332666"/>
              </a:xfrm>
              <a:prstGeom prst="rect">
                <a:avLst/>
              </a:prstGeom>
              <a:effectLst>
                <a:softEdge rad="127000"/>
              </a:effectLst>
            </p:spPr>
          </p:pic>
        </p:grpSp>
      </p:grpSp>
    </p:spTree>
    <p:custDataLst>
      <p:tags r:id="rId1"/>
    </p:custDataLst>
    <p:extLst>
      <p:ext uri="{BB962C8B-B14F-4D97-AF65-F5344CB8AC3E}">
        <p14:creationId xmlns:p14="http://schemas.microsoft.com/office/powerpoint/2010/main" val="169063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Modularizing Code with PL/SQL </a:t>
            </a:r>
          </a:p>
        </p:txBody>
      </p:sp>
      <p:sp>
        <p:nvSpPr>
          <p:cNvPr id="2" name="Content Placeholder 1">
            <a:extLst>
              <a:ext uri="{FF2B5EF4-FFF2-40B4-BE49-F238E27FC236}">
                <a16:creationId xmlns:a16="http://schemas.microsoft.com/office/drawing/2014/main" id="{54AD57C9-6DBC-4138-B9BF-2DDA414DB42F}"/>
              </a:ext>
            </a:extLst>
          </p:cNvPr>
          <p:cNvSpPr>
            <a:spLocks noGrp="1"/>
          </p:cNvSpPr>
          <p:nvPr>
            <p:ph idx="1"/>
          </p:nvPr>
        </p:nvSpPr>
        <p:spPr>
          <a:xfrm>
            <a:off x="933451" y="2272710"/>
            <a:ext cx="16421100" cy="4784704"/>
          </a:xfrm>
        </p:spPr>
        <p:txBody>
          <a:bodyPr/>
          <a:lstStyle/>
          <a:p>
            <a:pPr lvl="1"/>
            <a:r>
              <a:rPr lang="en-US" altLang="en-US" dirty="0"/>
              <a:t>PL/SQL is a block-structured language. The PL/SQL code block helps modularize code by using:</a:t>
            </a:r>
          </a:p>
          <a:p>
            <a:pPr lvl="2"/>
            <a:r>
              <a:rPr lang="en-US" altLang="en-US" dirty="0"/>
              <a:t>Anonymous blocks</a:t>
            </a:r>
          </a:p>
          <a:p>
            <a:pPr lvl="2"/>
            <a:r>
              <a:rPr lang="en-US" altLang="en-US" dirty="0"/>
              <a:t>Procedures and functions</a:t>
            </a:r>
          </a:p>
          <a:p>
            <a:pPr lvl="2"/>
            <a:r>
              <a:rPr lang="en-US" altLang="en-US" dirty="0"/>
              <a:t>Packages</a:t>
            </a:r>
          </a:p>
          <a:p>
            <a:pPr lvl="2"/>
            <a:r>
              <a:rPr lang="en-US" altLang="en-US" dirty="0"/>
              <a:t>Database triggers</a:t>
            </a:r>
          </a:p>
          <a:p>
            <a:endParaRPr lang="en-US" dirty="0"/>
          </a:p>
        </p:txBody>
      </p:sp>
    </p:spTree>
    <p:custDataLst>
      <p:tags r:id="rId1"/>
    </p:custDataLst>
    <p:extLst>
      <p:ext uri="{BB962C8B-B14F-4D97-AF65-F5344CB8AC3E}">
        <p14:creationId xmlns:p14="http://schemas.microsoft.com/office/powerpoint/2010/main" val="14346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Benefits of Modularization</a:t>
            </a:r>
          </a:p>
        </p:txBody>
      </p:sp>
      <p:grpSp>
        <p:nvGrpSpPr>
          <p:cNvPr id="2" name="Group 16"/>
          <p:cNvGrpSpPr/>
          <p:nvPr/>
        </p:nvGrpSpPr>
        <p:grpSpPr>
          <a:xfrm>
            <a:off x="2280412" y="2421303"/>
            <a:ext cx="13848364" cy="7117998"/>
            <a:chOff x="912812" y="978604"/>
            <a:chExt cx="10744199" cy="5522471"/>
          </a:xfrm>
        </p:grpSpPr>
        <p:grpSp>
          <p:nvGrpSpPr>
            <p:cNvPr id="3" name="Group 28"/>
            <p:cNvGrpSpPr/>
            <p:nvPr/>
          </p:nvGrpSpPr>
          <p:grpSpPr>
            <a:xfrm>
              <a:off x="912812" y="1575437"/>
              <a:ext cx="10744199" cy="3886200"/>
              <a:chOff x="912812" y="1676400"/>
              <a:chExt cx="10744199" cy="3886200"/>
            </a:xfrm>
          </p:grpSpPr>
          <p:sp>
            <p:nvSpPr>
              <p:cNvPr id="33" name="Oval 32"/>
              <p:cNvSpPr/>
              <p:nvPr/>
            </p:nvSpPr>
            <p:spPr bwMode="auto">
              <a:xfrm>
                <a:off x="912812" y="1676400"/>
                <a:ext cx="10744199" cy="3886200"/>
              </a:xfrm>
              <a:prstGeom prst="ellips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34" name="Oval 72"/>
              <p:cNvSpPr>
                <a:spLocks noChangeArrowheads="1"/>
              </p:cNvSpPr>
              <p:nvPr/>
            </p:nvSpPr>
            <p:spPr bwMode="auto">
              <a:xfrm>
                <a:off x="1282373" y="1814834"/>
                <a:ext cx="8969173" cy="3337559"/>
              </a:xfrm>
              <a:prstGeom prst="ellipse">
                <a:avLst/>
              </a:prstGeom>
              <a:solidFill>
                <a:schemeClr val="bg1"/>
              </a:solidFill>
              <a:ln w="28575" algn="ctr">
                <a:no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charset="0"/>
                  <a:buNone/>
                </a:pPr>
                <a:endParaRPr lang="en-US" dirty="0">
                  <a:latin typeface="Oracle Sans" panose="020B0503020204020204" pitchFamily="34" charset="0"/>
                  <a:cs typeface="Oracle Sans" panose="020B0503020204020204" pitchFamily="34" charset="0"/>
                </a:endParaRPr>
              </a:p>
            </p:txBody>
          </p:sp>
        </p:grpSp>
        <p:sp>
          <p:nvSpPr>
            <p:cNvPr id="43" name="Rounded Rectangle 42"/>
            <p:cNvSpPr/>
            <p:nvPr/>
          </p:nvSpPr>
          <p:spPr bwMode="auto">
            <a:xfrm>
              <a:off x="1500214" y="3667641"/>
              <a:ext cx="2482320" cy="2174996"/>
            </a:xfrm>
            <a:prstGeom prst="roundRect">
              <a:avLst>
                <a:gd name="adj" fmla="val 13905"/>
              </a:avLst>
            </a:prstGeom>
            <a:gradFill flip="none" rotWithShape="1">
              <a:gsLst>
                <a:gs pos="100000">
                  <a:srgbClr val="F3F6F7"/>
                </a:gs>
                <a:gs pos="0">
                  <a:srgbClr val="EFF2F4"/>
                </a:gs>
                <a:gs pos="34000">
                  <a:srgbClr val="F9FAFB"/>
                </a:gs>
                <a:gs pos="68000">
                  <a:schemeClr val="bg1"/>
                </a:gs>
              </a:gsLst>
              <a:lin ang="5400000" scaled="1"/>
              <a:tileRect/>
            </a:gradFill>
            <a:ln w="38100" cap="flat" cmpd="sng" algn="ctr">
              <a:solidFill>
                <a:schemeClr val="bg1"/>
              </a:solidFill>
              <a:prstDash val="solid"/>
              <a:round/>
              <a:headEnd type="none" w="sm" len="sm"/>
              <a:tailEnd type="none" w="sm" len="sm"/>
            </a:ln>
            <a:effectLst>
              <a:outerShdw blurRad="63500" sx="103000" sy="103000" algn="ctr" rotWithShape="0">
                <a:srgbClr val="C9A6E4"/>
              </a:outerShdw>
            </a:effectLst>
          </p:spPr>
          <p:txBody>
            <a:bodyPr wrap="square">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42" name="Rounded Rectangle 41"/>
            <p:cNvSpPr/>
            <p:nvPr/>
          </p:nvSpPr>
          <p:spPr bwMode="auto">
            <a:xfrm>
              <a:off x="7898778" y="3665068"/>
              <a:ext cx="2482320" cy="2174996"/>
            </a:xfrm>
            <a:prstGeom prst="roundRect">
              <a:avLst>
                <a:gd name="adj" fmla="val 13905"/>
              </a:avLst>
            </a:prstGeom>
            <a:gradFill flip="none" rotWithShape="1">
              <a:gsLst>
                <a:gs pos="100000">
                  <a:srgbClr val="F3F6F7"/>
                </a:gs>
                <a:gs pos="0">
                  <a:srgbClr val="EFF2F4"/>
                </a:gs>
                <a:gs pos="34000">
                  <a:srgbClr val="F9FAFB"/>
                </a:gs>
                <a:gs pos="68000">
                  <a:schemeClr val="bg1"/>
                </a:gs>
              </a:gsLst>
              <a:lin ang="5400000" scaled="1"/>
              <a:tileRect/>
            </a:gradFill>
            <a:ln w="38100" cap="flat" cmpd="sng" algn="ctr">
              <a:solidFill>
                <a:schemeClr val="bg1"/>
              </a:solidFill>
              <a:prstDash val="solid"/>
              <a:round/>
              <a:headEnd type="none" w="sm" len="sm"/>
              <a:tailEnd type="none" w="sm" len="sm"/>
            </a:ln>
            <a:effectLst>
              <a:outerShdw blurRad="63500" sx="103000" sy="103000" algn="ctr" rotWithShape="0">
                <a:srgbClr val="C9A6E4"/>
              </a:outerShdw>
            </a:effectLst>
          </p:spPr>
          <p:txBody>
            <a:bodyPr wrap="square">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40" name="Rounded Rectangle 39"/>
            <p:cNvSpPr/>
            <p:nvPr/>
          </p:nvSpPr>
          <p:spPr bwMode="auto">
            <a:xfrm>
              <a:off x="7898778" y="978604"/>
              <a:ext cx="2482320" cy="2174996"/>
            </a:xfrm>
            <a:prstGeom prst="roundRect">
              <a:avLst>
                <a:gd name="adj" fmla="val 13905"/>
              </a:avLst>
            </a:prstGeom>
            <a:gradFill flip="none" rotWithShape="1">
              <a:gsLst>
                <a:gs pos="100000">
                  <a:srgbClr val="F3F6F7"/>
                </a:gs>
                <a:gs pos="0">
                  <a:srgbClr val="EFF2F4"/>
                </a:gs>
                <a:gs pos="34000">
                  <a:srgbClr val="F9FAFB"/>
                </a:gs>
                <a:gs pos="68000">
                  <a:schemeClr val="bg1"/>
                </a:gs>
              </a:gsLst>
              <a:lin ang="5400000" scaled="1"/>
              <a:tileRect/>
            </a:gradFill>
            <a:ln w="38100" cap="flat" cmpd="sng" algn="ctr">
              <a:solidFill>
                <a:schemeClr val="bg1"/>
              </a:solidFill>
              <a:prstDash val="solid"/>
              <a:round/>
              <a:headEnd type="none" w="sm" len="sm"/>
              <a:tailEnd type="none" w="sm" len="sm"/>
            </a:ln>
            <a:effectLst>
              <a:outerShdw blurRad="63500" sx="103000" sy="103000" algn="ctr" rotWithShape="0">
                <a:srgbClr val="C9A6E4"/>
              </a:outerShdw>
            </a:effectLst>
          </p:spPr>
          <p:txBody>
            <a:bodyPr wrap="square">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39" name="Rounded Rectangle 38"/>
            <p:cNvSpPr/>
            <p:nvPr/>
          </p:nvSpPr>
          <p:spPr bwMode="auto">
            <a:xfrm>
              <a:off x="1500214" y="978604"/>
              <a:ext cx="2482320" cy="2174996"/>
            </a:xfrm>
            <a:prstGeom prst="roundRect">
              <a:avLst>
                <a:gd name="adj" fmla="val 13905"/>
              </a:avLst>
            </a:prstGeom>
            <a:gradFill flip="none" rotWithShape="1">
              <a:gsLst>
                <a:gs pos="100000">
                  <a:srgbClr val="F3F6F7"/>
                </a:gs>
                <a:gs pos="0">
                  <a:srgbClr val="EFF2F4"/>
                </a:gs>
                <a:gs pos="34000">
                  <a:srgbClr val="F9FAFB"/>
                </a:gs>
                <a:gs pos="68000">
                  <a:schemeClr val="bg1"/>
                </a:gs>
              </a:gsLst>
              <a:lin ang="5400000" scaled="1"/>
              <a:tileRect/>
            </a:gradFill>
            <a:ln w="38100" cap="flat" cmpd="sng" algn="ctr">
              <a:solidFill>
                <a:schemeClr val="bg1"/>
              </a:solidFill>
              <a:prstDash val="solid"/>
              <a:round/>
              <a:headEnd type="none" w="sm" len="sm"/>
              <a:tailEnd type="none" w="sm" len="sm"/>
            </a:ln>
            <a:effectLst>
              <a:outerShdw blurRad="63500" sx="103000" sy="103000" algn="ctr" rotWithShape="0">
                <a:srgbClr val="C9A6E4"/>
              </a:outerShdw>
            </a:effectLst>
          </p:spPr>
          <p:txBody>
            <a:bodyPr wrap="square">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pic>
          <p:nvPicPr>
            <p:cNvPr id="35" name="Picture 34" descr="cnt2554102.png"/>
            <p:cNvPicPr>
              <a:picLocks noChangeAspect="1"/>
            </p:cNvPicPr>
            <p:nvPr/>
          </p:nvPicPr>
          <p:blipFill>
            <a:blip r:embed="rId4" cstate="print"/>
            <a:stretch>
              <a:fillRect/>
            </a:stretch>
          </p:blipFill>
          <p:spPr>
            <a:xfrm>
              <a:off x="5058007" y="1828800"/>
              <a:ext cx="1840566" cy="2487251"/>
            </a:xfrm>
            <a:prstGeom prst="rect">
              <a:avLst/>
            </a:prstGeom>
          </p:spPr>
        </p:pic>
        <p:sp>
          <p:nvSpPr>
            <p:cNvPr id="24588" name="Rectangle 22"/>
            <p:cNvSpPr>
              <a:spLocks noChangeArrowheads="1"/>
            </p:cNvSpPr>
            <p:nvPr/>
          </p:nvSpPr>
          <p:spPr bwMode="auto">
            <a:xfrm>
              <a:off x="4403900" y="4298244"/>
              <a:ext cx="3148780" cy="815975"/>
            </a:xfrm>
            <a:prstGeom prst="rect">
              <a:avLst/>
            </a:prstGeom>
            <a:noFill/>
            <a:ln w="9525">
              <a:noFill/>
              <a:miter lim="800000"/>
              <a:headEnd/>
              <a:tailEnd/>
            </a:ln>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sz="2400" b="1" dirty="0">
                  <a:latin typeface="Oracle Sans" panose="020B0503020204020204" pitchFamily="34" charset="0"/>
                  <a:cs typeface="Oracle Sans" panose="020B0503020204020204" pitchFamily="34" charset="0"/>
                </a:rPr>
                <a:t>Subprograms:</a:t>
              </a:r>
              <a:br>
                <a:rPr lang="en-US" altLang="en-US" sz="2400" b="1" dirty="0">
                  <a:latin typeface="Oracle Sans" panose="020B0503020204020204" pitchFamily="34" charset="0"/>
                  <a:cs typeface="Oracle Sans" panose="020B0503020204020204" pitchFamily="34" charset="0"/>
                </a:rPr>
              </a:br>
              <a:r>
                <a:rPr lang="en-US" altLang="en-US" sz="2400" b="1" dirty="0">
                  <a:latin typeface="Oracle Sans" panose="020B0503020204020204" pitchFamily="34" charset="0"/>
                  <a:cs typeface="Oracle Sans" panose="020B0503020204020204" pitchFamily="34" charset="0"/>
                </a:rPr>
                <a:t>Stored procedures and functions</a:t>
              </a:r>
              <a:endParaRPr lang="en-US" altLang="en-US" sz="3300" b="1" dirty="0">
                <a:latin typeface="Oracle Sans" panose="020B0503020204020204" pitchFamily="34" charset="0"/>
                <a:cs typeface="Oracle Sans" panose="020B0503020204020204" pitchFamily="34" charset="0"/>
              </a:endParaRPr>
            </a:p>
          </p:txBody>
        </p:sp>
        <p:sp>
          <p:nvSpPr>
            <p:cNvPr id="24582" name="Rectangle 6"/>
            <p:cNvSpPr>
              <a:spLocks noChangeArrowheads="1"/>
            </p:cNvSpPr>
            <p:nvPr/>
          </p:nvSpPr>
          <p:spPr bwMode="auto">
            <a:xfrm>
              <a:off x="7009446" y="5898656"/>
              <a:ext cx="3859795" cy="327025"/>
            </a:xfrm>
            <a:prstGeom prst="rect">
              <a:avLst/>
            </a:prstGeom>
            <a:noFill/>
            <a:ln w="9525">
              <a:noFill/>
              <a:miter lim="800000"/>
              <a:headEnd/>
              <a:tailEnd/>
            </a:ln>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16745" lvl="1" algn="ctr" defTabSz="1233488" eaLnBrk="1" hangingPunct="1">
                <a:spcBef>
                  <a:spcPct val="20000"/>
                </a:spcBef>
                <a:buClr>
                  <a:srgbClr val="FF0000"/>
                </a:buClr>
                <a:buFont typeface="Arial" charset="0"/>
                <a:buNone/>
              </a:pPr>
              <a:r>
                <a:rPr lang="en-US" altLang="en-US" sz="2400" b="1" dirty="0">
                  <a:latin typeface="Oracle Sans" panose="020B0503020204020204" pitchFamily="34" charset="0"/>
                  <a:cs typeface="Oracle Sans" panose="020B0503020204020204" pitchFamily="34" charset="0"/>
                </a:rPr>
                <a:t>Improved performance</a:t>
              </a:r>
            </a:p>
          </p:txBody>
        </p:sp>
        <p:sp>
          <p:nvSpPr>
            <p:cNvPr id="24583" name="Rectangle 7"/>
            <p:cNvSpPr>
              <a:spLocks noChangeArrowheads="1"/>
            </p:cNvSpPr>
            <p:nvPr/>
          </p:nvSpPr>
          <p:spPr bwMode="auto">
            <a:xfrm>
              <a:off x="7081997" y="3186926"/>
              <a:ext cx="3859795" cy="329577"/>
            </a:xfrm>
            <a:prstGeom prst="rect">
              <a:avLst/>
            </a:prstGeom>
            <a:noFill/>
            <a:ln w="9525">
              <a:noFill/>
              <a:miter lim="800000"/>
              <a:headEnd/>
              <a:tailEnd/>
            </a:ln>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sz="2400" b="1" dirty="0">
                  <a:latin typeface="Oracle Sans" panose="020B0503020204020204" pitchFamily="34" charset="0"/>
                  <a:cs typeface="Oracle Sans" panose="020B0503020204020204" pitchFamily="34" charset="0"/>
                </a:rPr>
                <a:t>Improved data  integrity</a:t>
              </a:r>
            </a:p>
          </p:txBody>
        </p:sp>
        <p:pic>
          <p:nvPicPr>
            <p:cNvPr id="28" name="Picture 27" descr="cnt2281068.png"/>
            <p:cNvPicPr>
              <a:picLocks noChangeAspect="1"/>
            </p:cNvPicPr>
            <p:nvPr/>
          </p:nvPicPr>
          <p:blipFill>
            <a:blip r:embed="rId5" cstate="print"/>
            <a:stretch>
              <a:fillRect/>
            </a:stretch>
          </p:blipFill>
          <p:spPr>
            <a:xfrm>
              <a:off x="8555906" y="1294260"/>
              <a:ext cx="1219833" cy="1576577"/>
            </a:xfrm>
            <a:prstGeom prst="rect">
              <a:avLst/>
            </a:prstGeom>
          </p:spPr>
        </p:pic>
        <p:sp>
          <p:nvSpPr>
            <p:cNvPr id="24581" name="Rectangle 5"/>
            <p:cNvSpPr>
              <a:spLocks noChangeArrowheads="1"/>
            </p:cNvSpPr>
            <p:nvPr/>
          </p:nvSpPr>
          <p:spPr bwMode="auto">
            <a:xfrm>
              <a:off x="1361302" y="3186926"/>
              <a:ext cx="2666305" cy="327025"/>
            </a:xfrm>
            <a:prstGeom prst="rect">
              <a:avLst/>
            </a:prstGeom>
            <a:noFill/>
            <a:ln w="9525">
              <a:noFill/>
              <a:miter lim="800000"/>
              <a:headEnd/>
              <a:tailEnd/>
            </a:ln>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sz="2400" b="1" dirty="0">
                  <a:latin typeface="Oracle Sans" panose="020B0503020204020204" pitchFamily="34" charset="0"/>
                  <a:cs typeface="Oracle Sans" panose="020B0503020204020204" pitchFamily="34" charset="0"/>
                </a:rPr>
                <a:t>Easy maintenance</a:t>
              </a:r>
            </a:p>
          </p:txBody>
        </p:sp>
        <p:sp>
          <p:nvSpPr>
            <p:cNvPr id="31" name="TextBox 30"/>
            <p:cNvSpPr txBox="1"/>
            <p:nvPr/>
          </p:nvSpPr>
          <p:spPr>
            <a:xfrm>
              <a:off x="1442455" y="5856349"/>
              <a:ext cx="2503997" cy="644726"/>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sz="2400" b="1" dirty="0">
                  <a:latin typeface="Oracle Sans" panose="020B0503020204020204" pitchFamily="34" charset="0"/>
                  <a:cs typeface="Oracle Sans" panose="020B0503020204020204" pitchFamily="34" charset="0"/>
                </a:rPr>
                <a:t>Improved</a:t>
              </a:r>
              <a:r>
                <a:rPr lang="en-US" dirty="0">
                  <a:latin typeface="Oracle Sans" panose="020B0503020204020204" pitchFamily="34" charset="0"/>
                  <a:cs typeface="Oracle Sans" panose="020B0503020204020204" pitchFamily="34" charset="0"/>
                </a:rPr>
                <a:t>  </a:t>
              </a:r>
              <a:r>
                <a:rPr lang="en-US" altLang="en-US" sz="2400" b="1" dirty="0">
                  <a:latin typeface="Oracle Sans" panose="020B0503020204020204" pitchFamily="34" charset="0"/>
                  <a:cs typeface="Oracle Sans" panose="020B0503020204020204" pitchFamily="34" charset="0"/>
                </a:rPr>
                <a:t>data</a:t>
              </a:r>
              <a:r>
                <a:rPr lang="en-US" dirty="0">
                  <a:latin typeface="Oracle Sans" panose="020B0503020204020204" pitchFamily="34" charset="0"/>
                  <a:cs typeface="Oracle Sans" panose="020B0503020204020204" pitchFamily="34" charset="0"/>
                </a:rPr>
                <a:t> </a:t>
              </a:r>
              <a:r>
                <a:rPr lang="en-US" sz="2400" b="1" dirty="0">
                  <a:latin typeface="Oracle Sans" panose="020B0503020204020204" pitchFamily="34" charset="0"/>
                  <a:cs typeface="Oracle Sans" panose="020B0503020204020204" pitchFamily="34" charset="0"/>
                </a:rPr>
                <a:t>security</a:t>
              </a:r>
              <a:endParaRPr lang="en-US" altLang="en-US" sz="2400" b="1" dirty="0">
                <a:latin typeface="Oracle Sans" panose="020B0503020204020204" pitchFamily="34" charset="0"/>
                <a:cs typeface="Oracle Sans" panose="020B0503020204020204" pitchFamily="34" charset="0"/>
              </a:endParaRPr>
            </a:p>
          </p:txBody>
        </p:sp>
        <p:pic>
          <p:nvPicPr>
            <p:cNvPr id="24599" name="Picture 12" descr="C:\My_Data\Jobs\Enterprise\New_slides\icons\modify.gif"/>
            <p:cNvPicPr>
              <a:picLocks noChangeAspect="1" noChangeArrowheads="1"/>
            </p:cNvPicPr>
            <p:nvPr/>
          </p:nvPicPr>
          <p:blipFill>
            <a:blip r:embed="rId6" cstate="print"/>
            <a:stretch>
              <a:fillRect/>
            </a:stretch>
          </p:blipFill>
          <p:spPr bwMode="gray">
            <a:xfrm rot="18529048">
              <a:off x="2779544" y="1116162"/>
              <a:ext cx="993930" cy="993930"/>
            </a:xfrm>
            <a:prstGeom prst="rect">
              <a:avLst/>
            </a:prstGeom>
            <a:noFill/>
            <a:ln w="9525">
              <a:noFill/>
              <a:miter lim="800000"/>
              <a:headEnd/>
              <a:tailEnd/>
            </a:ln>
          </p:spPr>
        </p:pic>
        <p:grpSp>
          <p:nvGrpSpPr>
            <p:cNvPr id="4" name="Group 6"/>
            <p:cNvGrpSpPr/>
            <p:nvPr/>
          </p:nvGrpSpPr>
          <p:grpSpPr>
            <a:xfrm>
              <a:off x="1623968" y="3960215"/>
              <a:ext cx="2352447" cy="1538490"/>
              <a:chOff x="1507166" y="3962400"/>
              <a:chExt cx="2352447" cy="1538490"/>
            </a:xfrm>
          </p:grpSpPr>
          <p:pic>
            <p:nvPicPr>
              <p:cNvPr id="26" name="Picture 25" descr="cnt1827118.png"/>
              <p:cNvPicPr>
                <a:picLocks noChangeAspect="1"/>
              </p:cNvPicPr>
              <p:nvPr/>
            </p:nvPicPr>
            <p:blipFill>
              <a:blip r:embed="rId7" cstate="print"/>
              <a:stretch>
                <a:fillRect/>
              </a:stretch>
            </p:blipFill>
            <p:spPr>
              <a:xfrm>
                <a:off x="1507166" y="4579396"/>
                <a:ext cx="928123" cy="921494"/>
              </a:xfrm>
              <a:prstGeom prst="rect">
                <a:avLst/>
              </a:prstGeom>
            </p:spPr>
          </p:pic>
          <p:pic>
            <p:nvPicPr>
              <p:cNvPr id="27" name="Picture 26" descr="cnt2427947.png"/>
              <p:cNvPicPr>
                <a:picLocks noChangeAspect="1"/>
              </p:cNvPicPr>
              <p:nvPr/>
            </p:nvPicPr>
            <p:blipFill>
              <a:blip r:embed="rId8" cstate="print"/>
              <a:stretch>
                <a:fillRect/>
              </a:stretch>
            </p:blipFill>
            <p:spPr>
              <a:xfrm>
                <a:off x="2668988" y="3962400"/>
                <a:ext cx="1190625" cy="1524000"/>
              </a:xfrm>
              <a:prstGeom prst="rect">
                <a:avLst/>
              </a:prstGeom>
            </p:spPr>
          </p:pic>
        </p:grpSp>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70593" y="4460999"/>
              <a:ext cx="735984" cy="1003978"/>
            </a:xfrm>
            <a:prstGeom prst="rect">
              <a:avLst/>
            </a:prstGeom>
          </p:spPr>
        </p:pic>
        <p:pic>
          <p:nvPicPr>
            <p:cNvPr id="41" name="Picture 40"/>
            <p:cNvPicPr>
              <a:picLocks noChangeAspect="1"/>
            </p:cNvPicPr>
            <p:nvPr/>
          </p:nvPicPr>
          <p:blipFill>
            <a:blip r:embed="rId10" cstate="print"/>
            <a:stretch>
              <a:fillRect/>
            </a:stretch>
          </p:blipFill>
          <p:spPr>
            <a:xfrm>
              <a:off x="1728203" y="1191896"/>
              <a:ext cx="987638" cy="1804572"/>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8085166" y="3870798"/>
              <a:ext cx="1962758" cy="1893698"/>
            </a:xfrm>
            <a:prstGeom prst="rect">
              <a:avLst/>
            </a:prstGeom>
          </p:spPr>
        </p:pic>
        <p:pic>
          <p:nvPicPr>
            <p:cNvPr id="44" name="Picture 43"/>
            <p:cNvPicPr>
              <a:picLocks noChangeAspect="1"/>
            </p:cNvPicPr>
            <p:nvPr/>
          </p:nvPicPr>
          <p:blipFill>
            <a:blip r:embed="rId10" cstate="print"/>
            <a:stretch>
              <a:fillRect/>
            </a:stretch>
          </p:blipFill>
          <p:spPr>
            <a:xfrm>
              <a:off x="4951412" y="2320775"/>
              <a:ext cx="987638" cy="1804572"/>
            </a:xfrm>
            <a:prstGeom prst="rect">
              <a:avLst/>
            </a:prstGeom>
          </p:spPr>
        </p:pic>
        <p:pic>
          <p:nvPicPr>
            <p:cNvPr id="16" name="Picture 15"/>
            <p:cNvPicPr>
              <a:picLocks noChangeAspect="1"/>
            </p:cNvPicPr>
            <p:nvPr/>
          </p:nvPicPr>
          <p:blipFill>
            <a:blip r:embed="rId12" cstate="print"/>
            <a:stretch>
              <a:fillRect/>
            </a:stretch>
          </p:blipFill>
          <p:spPr>
            <a:xfrm>
              <a:off x="6071834" y="2320775"/>
              <a:ext cx="993734" cy="1804572"/>
            </a:xfrm>
            <a:prstGeom prst="rect">
              <a:avLst/>
            </a:prstGeom>
          </p:spPr>
        </p:pic>
      </p:grpSp>
    </p:spTree>
    <p:custDataLst>
      <p:tags r:id="rId1"/>
    </p:custDataLst>
    <p:extLst>
      <p:ext uri="{BB962C8B-B14F-4D97-AF65-F5344CB8AC3E}">
        <p14:creationId xmlns:p14="http://schemas.microsoft.com/office/powerpoint/2010/main" val="145937320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What Are PL/SQL Subprograms?</a:t>
            </a:r>
          </a:p>
        </p:txBody>
      </p:sp>
      <p:sp>
        <p:nvSpPr>
          <p:cNvPr id="2" name="Content Placeholder 1">
            <a:extLst>
              <a:ext uri="{FF2B5EF4-FFF2-40B4-BE49-F238E27FC236}">
                <a16:creationId xmlns:a16="http://schemas.microsoft.com/office/drawing/2014/main" id="{CBBF5A09-30FB-41B9-AF2A-DA024C0C2DAB}"/>
              </a:ext>
            </a:extLst>
          </p:cNvPr>
          <p:cNvSpPr>
            <a:spLocks noGrp="1"/>
          </p:cNvSpPr>
          <p:nvPr>
            <p:ph idx="1"/>
          </p:nvPr>
        </p:nvSpPr>
        <p:spPr>
          <a:xfrm>
            <a:off x="933451" y="2272710"/>
            <a:ext cx="16421100" cy="3605919"/>
          </a:xfrm>
        </p:spPr>
        <p:txBody>
          <a:bodyPr/>
          <a:lstStyle/>
          <a:p>
            <a:pPr lvl="1"/>
            <a:r>
              <a:rPr lang="en-US" altLang="en-US" dirty="0"/>
              <a:t>A PL/SQL subprogram is a named PL/SQL block.</a:t>
            </a:r>
          </a:p>
          <a:p>
            <a:pPr lvl="1"/>
            <a:r>
              <a:rPr lang="en-US" altLang="en-US" dirty="0"/>
              <a:t>It enables modularization in the application.</a:t>
            </a:r>
          </a:p>
          <a:p>
            <a:pPr lvl="1"/>
            <a:r>
              <a:rPr lang="en-US" altLang="en-US" dirty="0"/>
              <a:t>A subprogram consists of a specification and a body. </a:t>
            </a:r>
          </a:p>
          <a:p>
            <a:pPr lvl="1"/>
            <a:r>
              <a:rPr lang="en-US" altLang="en-US" dirty="0"/>
              <a:t>Subprograms can be grouped into PL/SQL packages.</a:t>
            </a:r>
          </a:p>
          <a:p>
            <a:endParaRPr lang="en-US" dirty="0"/>
          </a:p>
        </p:txBody>
      </p:sp>
      <p:grpSp>
        <p:nvGrpSpPr>
          <p:cNvPr id="6" name="Group 5">
            <a:extLst>
              <a:ext uri="{FF2B5EF4-FFF2-40B4-BE49-F238E27FC236}">
                <a16:creationId xmlns:a16="http://schemas.microsoft.com/office/drawing/2014/main" id="{3364C924-512C-468B-8CC2-4FC21CAD1E84}"/>
              </a:ext>
            </a:extLst>
          </p:cNvPr>
          <p:cNvGrpSpPr/>
          <p:nvPr/>
        </p:nvGrpSpPr>
        <p:grpSpPr>
          <a:xfrm>
            <a:off x="6672262" y="5715001"/>
            <a:ext cx="4943477" cy="2586038"/>
            <a:chOff x="6672263" y="5715001"/>
            <a:chExt cx="4943477" cy="2586038"/>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2263" y="5715001"/>
              <a:ext cx="1443038" cy="258603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88" y="5723585"/>
              <a:ext cx="1428752" cy="2568867"/>
            </a:xfrm>
            <a:prstGeom prst="rect">
              <a:avLst/>
            </a:prstGeom>
          </p:spPr>
        </p:pic>
      </p:grpSp>
    </p:spTree>
    <p:custDataLst>
      <p:tags r:id="rId1"/>
    </p:custDataLst>
    <p:extLst>
      <p:ext uri="{BB962C8B-B14F-4D97-AF65-F5344CB8AC3E}">
        <p14:creationId xmlns:p14="http://schemas.microsoft.com/office/powerpoint/2010/main" val="2688675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Lesson Agenda</a:t>
            </a:r>
          </a:p>
        </p:txBody>
      </p:sp>
      <p:sp>
        <p:nvSpPr>
          <p:cNvPr id="2" name="Content Placeholder 1">
            <a:extLst>
              <a:ext uri="{FF2B5EF4-FFF2-40B4-BE49-F238E27FC236}">
                <a16:creationId xmlns:a16="http://schemas.microsoft.com/office/drawing/2014/main" id="{331CC618-684F-423E-A9ED-A64CB0F64DB6}"/>
              </a:ext>
            </a:extLst>
          </p:cNvPr>
          <p:cNvSpPr>
            <a:spLocks noGrp="1"/>
          </p:cNvSpPr>
          <p:nvPr>
            <p:ph idx="1"/>
          </p:nvPr>
        </p:nvSpPr>
        <p:spPr>
          <a:xfrm>
            <a:off x="933451" y="2272710"/>
            <a:ext cx="16421100" cy="6365456"/>
          </a:xfrm>
        </p:spPr>
        <p:txBody>
          <a:bodyPr/>
          <a:lstStyle/>
          <a:p>
            <a:pPr lvl="1">
              <a:buClr>
                <a:schemeClr val="tx1">
                  <a:lumMod val="25000"/>
                  <a:lumOff val="75000"/>
                </a:schemeClr>
              </a:buClr>
            </a:pPr>
            <a:r>
              <a:rPr lang="en-US" dirty="0">
                <a:solidFill>
                  <a:schemeClr val="tx1">
                    <a:lumMod val="25000"/>
                    <a:lumOff val="75000"/>
                  </a:schemeClr>
                </a:solidFill>
              </a:rPr>
              <a:t>Modularizing code with PL/SQL</a:t>
            </a:r>
          </a:p>
          <a:p>
            <a:pPr lvl="1"/>
            <a:r>
              <a:rPr lang="en-US" dirty="0"/>
              <a:t>Working with procedures:</a:t>
            </a:r>
          </a:p>
          <a:p>
            <a:pPr lvl="2"/>
            <a:r>
              <a:rPr lang="en-US" dirty="0"/>
              <a:t>Creating and calling procedures</a:t>
            </a:r>
          </a:p>
          <a:p>
            <a:pPr lvl="2"/>
            <a:r>
              <a:rPr lang="en-US" dirty="0"/>
              <a:t>Identifying the available parameter-passing modes</a:t>
            </a:r>
          </a:p>
          <a:p>
            <a:pPr lvl="2"/>
            <a:r>
              <a:rPr lang="en-US" dirty="0"/>
              <a:t>Using formal and actual parameters</a:t>
            </a:r>
          </a:p>
          <a:p>
            <a:pPr lvl="2"/>
            <a:r>
              <a:rPr lang="en-US" dirty="0"/>
              <a:t>Using positional, named, or mixed notation</a:t>
            </a:r>
          </a:p>
          <a:p>
            <a:pPr lvl="1">
              <a:buClr>
                <a:schemeClr val="tx1">
                  <a:lumMod val="25000"/>
                  <a:lumOff val="75000"/>
                </a:schemeClr>
              </a:buClr>
            </a:pPr>
            <a:r>
              <a:rPr lang="en-US" dirty="0">
                <a:solidFill>
                  <a:schemeClr val="tx1">
                    <a:lumMod val="25000"/>
                    <a:lumOff val="75000"/>
                  </a:schemeClr>
                </a:solidFill>
              </a:rPr>
              <a:t>Handling exceptions in procedures, removing a procedure, </a:t>
            </a:r>
            <a:br>
              <a:rPr lang="en-US" dirty="0">
                <a:solidFill>
                  <a:schemeClr val="tx1">
                    <a:lumMod val="25000"/>
                    <a:lumOff val="75000"/>
                  </a:schemeClr>
                </a:solidFill>
              </a:rPr>
            </a:br>
            <a:r>
              <a:rPr lang="en-US" dirty="0">
                <a:solidFill>
                  <a:schemeClr val="tx1">
                    <a:lumMod val="25000"/>
                    <a:lumOff val="75000"/>
                  </a:schemeClr>
                </a:solidFill>
              </a:rPr>
              <a:t>and displaying the procedures’ information</a:t>
            </a:r>
          </a:p>
          <a:p>
            <a:pPr marL="112712" lvl="1" indent="0">
              <a:buNone/>
            </a:pPr>
            <a:endParaRPr lang="en-US" dirty="0"/>
          </a:p>
        </p:txBody>
      </p:sp>
      <p:grpSp>
        <p:nvGrpSpPr>
          <p:cNvPr id="4" name="Group 3"/>
          <p:cNvGrpSpPr/>
          <p:nvPr/>
        </p:nvGrpSpPr>
        <p:grpSpPr>
          <a:xfrm>
            <a:off x="12728585" y="6764133"/>
            <a:ext cx="5567363" cy="2500313"/>
            <a:chOff x="5410200" y="4297363"/>
            <a:chExt cx="3711575" cy="1666875"/>
          </a:xfrm>
        </p:grpSpPr>
        <p:sp>
          <p:nvSpPr>
            <p:cNvPr id="5" name="Rectangle 4"/>
            <p:cNvSpPr/>
            <p:nvPr/>
          </p:nvSpPr>
          <p:spPr bwMode="auto">
            <a:xfrm rot="16200000" flipV="1">
              <a:off x="6683375" y="3222625"/>
              <a:ext cx="1165225" cy="3711575"/>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7"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355931030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e5b71d97abbf78e6157b6cb7b590e0393b44c6"/>
  <p:tag name="ARTICULATE_SLIDE_COUNT" val="4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U Redwood PowerPoint Template">
  <a:themeElements>
    <a:clrScheme name="Redwood Theme">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FACD62"/>
      </a:folHlink>
    </a:clrScheme>
    <a:fontScheme name="Redwood Fonts">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U Redwood PowerPoint Template.potx" id="{E268B603-5D0A-4A64-89C3-10B088DC216C}" vid="{A85A9E7E-81CB-495B-98B2-24FED83F9C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OU Redwood PowerPoint Template</Template>
  <TotalTime>133</TotalTime>
  <Words>7358</Words>
  <Application>Microsoft Office PowerPoint</Application>
  <PresentationFormat>Custom</PresentationFormat>
  <Paragraphs>658</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Courier New</vt:lpstr>
      <vt:lpstr>Georgia</vt:lpstr>
      <vt:lpstr>Oracle Sans</vt:lpstr>
      <vt:lpstr>Times New Roman</vt:lpstr>
      <vt:lpstr>OU Redwood PowerPoint Template</vt:lpstr>
      <vt:lpstr>Creating Procedures</vt:lpstr>
      <vt:lpstr>Course Road Map</vt:lpstr>
      <vt:lpstr>Objectives</vt:lpstr>
      <vt:lpstr>Lesson Agenda</vt:lpstr>
      <vt:lpstr>Modularized Program Design</vt:lpstr>
      <vt:lpstr>Modularizing Code with PL/SQL </vt:lpstr>
      <vt:lpstr>Benefits of Modularization</vt:lpstr>
      <vt:lpstr>What Are PL/SQL Subprograms?</vt:lpstr>
      <vt:lpstr>Lesson Agenda</vt:lpstr>
      <vt:lpstr>Procedures</vt:lpstr>
      <vt:lpstr>What Are Procedures?</vt:lpstr>
      <vt:lpstr>Creating Procedures: Overview</vt:lpstr>
      <vt:lpstr>Creating Procedures</vt:lpstr>
      <vt:lpstr>Creating Procedures Using SQL Developer</vt:lpstr>
      <vt:lpstr>Compiling Procedures</vt:lpstr>
      <vt:lpstr>Calling Procedures</vt:lpstr>
      <vt:lpstr>Calling Procedures Using SQL Developer</vt:lpstr>
      <vt:lpstr>Procedures</vt:lpstr>
      <vt:lpstr>What Are Parameters and Parameter Modes?</vt:lpstr>
      <vt:lpstr>Formal and Actual Parameters</vt:lpstr>
      <vt:lpstr>Procedural Parameter Modes</vt:lpstr>
      <vt:lpstr>Comparing the Parameter Modes</vt:lpstr>
      <vt:lpstr>Using the IN Parameter Mode: Example</vt:lpstr>
      <vt:lpstr>Using the OUT Parameter Mode: Example</vt:lpstr>
      <vt:lpstr>Using the IN OUT Parameter Mode: Example</vt:lpstr>
      <vt:lpstr>Passing Parameters to Procedures</vt:lpstr>
      <vt:lpstr>Passing Actual Parameters: Creating the raise_sal Procedure</vt:lpstr>
      <vt:lpstr>Passing Actual Parameters: Examples</vt:lpstr>
      <vt:lpstr>Using the DEFAULT Option for the Parameters</vt:lpstr>
      <vt:lpstr>Lesson Agenda</vt:lpstr>
      <vt:lpstr>Handled Exceptions</vt:lpstr>
      <vt:lpstr>Handled Exceptions: Example </vt:lpstr>
      <vt:lpstr>Exceptions Not Handled</vt:lpstr>
      <vt:lpstr>Exceptions Not Handled: Example</vt:lpstr>
      <vt:lpstr>Removing Procedures: Using the DROP SQL Statement or SQL Developer</vt:lpstr>
      <vt:lpstr>Viewing Procedure Information Using the Data Dictionary Views</vt:lpstr>
      <vt:lpstr>Viewing Procedures Information Using SQL Developer</vt:lpstr>
      <vt:lpstr>Quiz</vt:lpstr>
      <vt:lpstr>Summary</vt:lpstr>
      <vt:lpstr>Practice 11-1 Overview: Creating a New Database Connection</vt:lpstr>
      <vt:lpstr>Practice 11-2 Overview: Creating, Compiling, and Calling Procedures</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OU Redwood 2020</dc:subject>
  <dc:creator>Amol Bagve</dc:creator>
  <cp:keywords>OU Redwood PowerPoint Template</cp:keywords>
  <dc:description>Oracle University Production Services PowerPoint Template</dc:description>
  <cp:lastModifiedBy>Jayanthy Keshavamurthy</cp:lastModifiedBy>
  <cp:revision>62</cp:revision>
  <cp:lastPrinted>2002-03-28T23:57:22Z</cp:lastPrinted>
  <dcterms:created xsi:type="dcterms:W3CDTF">2020-05-27T21:55:22Z</dcterms:created>
  <dcterms:modified xsi:type="dcterms:W3CDTF">2020-07-01T07:36:24Z</dcterms:modified>
  <cp:category>Oracle University 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y fmtid="{D5CDD505-2E9C-101B-9397-08002B2CF9AE}" pid="8" name="ArticulateGUID">
    <vt:lpwstr>54608960-AEB5-4F2A-B622-CD7CD84DD473</vt:lpwstr>
  </property>
  <property fmtid="{D5CDD505-2E9C-101B-9397-08002B2CF9AE}" pid="9" name="ArticulatePath">
    <vt:lpwstr>OU7_July2016</vt:lpwstr>
  </property>
</Properties>
</file>